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71" r:id="rId2"/>
    <p:sldId id="272" r:id="rId3"/>
    <p:sldId id="273" r:id="rId4"/>
    <p:sldId id="286" r:id="rId5"/>
    <p:sldId id="294" r:id="rId6"/>
    <p:sldId id="295" r:id="rId7"/>
    <p:sldId id="297" r:id="rId8"/>
    <p:sldId id="296" r:id="rId9"/>
    <p:sldId id="299" r:id="rId10"/>
    <p:sldId id="298" r:id="rId11"/>
    <p:sldId id="305" r:id="rId12"/>
    <p:sldId id="301" r:id="rId13"/>
    <p:sldId id="300" r:id="rId14"/>
    <p:sldId id="302" r:id="rId15"/>
    <p:sldId id="304" r:id="rId16"/>
    <p:sldId id="303" r:id="rId17"/>
    <p:sldId id="269" r:id="rId1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26" autoAdjust="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242" y="-8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8EA0A8-A6B3-4B80-8E51-D2C1791A1B02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C6E038-9667-45EB-B0BA-EE59CA06C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3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farm3.staticflickr.com/2584/4044330746_bdd7399b5b_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28448"/>
            <a:ext cx="91440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4700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2" name="Picture 2" descr="http://aesir-interactive.de/skins/ai_custom/rsc/img/projects/scchess/TUM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85" y="152400"/>
            <a:ext cx="2209800" cy="7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1" descr="https://www6.in.tum.de/pub/Internal/Logo/knoll-blue-r1l-en-300dpi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" y="-152400"/>
            <a:ext cx="4625818" cy="1262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8C85A1-7B3D-48A6-BF42-6702326C8110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3A6DB5-2F5F-4203-8D20-DC71001BBF0E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sp>
        <p:nvSpPr>
          <p:cNvPr id="13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416675"/>
            <a:ext cx="1981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72200" y="6416675"/>
            <a:ext cx="1828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73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459394-D483-4A2B-9C82-392E9346CE41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6DF9CD-1A54-4CE0-8046-53A493BD6EBA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0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12" name="Title Placeholder 1"/>
          <p:cNvSpPr txBox="1">
            <a:spLocks/>
          </p:cNvSpPr>
          <p:nvPr userDrawn="1"/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pic>
        <p:nvPicPr>
          <p:cNvPr id="11" name="Picture 10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3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84E28CFE-C312-41AC-8486-44B0F0CF9E2C}" type="datetime1">
              <a:rPr lang="en-US" smtClean="0"/>
              <a:pPr/>
              <a:t>11/14/2014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F8AA19-4C96-470D-8883-51962896AF95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95267B-2748-4AF0-B3C8-7FE373CF37C8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FBFA45-36AD-4652-8EA1-4975A5A4D76E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0D80DB-C2C7-443A-915C-2CC17F74EB69}" type="datetime1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00100" y="3314700"/>
            <a:ext cx="7467600" cy="533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0" algn="ctr">
              <a:buNone/>
            </a:pPr>
            <a:r>
              <a:rPr lang="en-US" b="1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Gang Chen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228600" y="1447800"/>
            <a:ext cx="9525000" cy="2133600"/>
          </a:xfrm>
        </p:spPr>
        <p:txBody>
          <a:bodyPr/>
          <a:lstStyle/>
          <a:p>
            <a:r>
              <a:rPr lang="en-US" sz="3600" dirty="0" smtClean="0"/>
              <a:t>Customized ECU and Software Interface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708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#include "</a:t>
            </a:r>
            <a:r>
              <a:rPr lang="en-US" sz="1400" dirty="0" err="1"/>
              <a:t>system.h</a:t>
            </a:r>
            <a:r>
              <a:rPr lang="en-US" sz="1400" dirty="0"/>
              <a:t>"</a:t>
            </a:r>
          </a:p>
          <a:p>
            <a:pPr marL="0" indent="0">
              <a:buNone/>
            </a:pPr>
            <a:r>
              <a:rPr lang="en-US" sz="1400" dirty="0"/>
              <a:t>#include "</a:t>
            </a:r>
            <a:r>
              <a:rPr lang="en-US" sz="1400" dirty="0" err="1"/>
              <a:t>io.h</a:t>
            </a:r>
            <a:r>
              <a:rPr lang="en-US" sz="1400" dirty="0"/>
              <a:t>"</a:t>
            </a:r>
          </a:p>
          <a:p>
            <a:pPr marL="0" indent="0">
              <a:buNone/>
            </a:pPr>
            <a:r>
              <a:rPr lang="en-US" sz="1400" dirty="0"/>
              <a:t>#include "</a:t>
            </a:r>
            <a:r>
              <a:rPr lang="en-US" sz="1400" dirty="0" err="1"/>
              <a:t>stdio.h</a:t>
            </a:r>
            <a:r>
              <a:rPr lang="en-US" sz="1400" dirty="0"/>
              <a:t>"</a:t>
            </a:r>
          </a:p>
          <a:p>
            <a:pPr marL="0" indent="0">
              <a:buNone/>
            </a:pPr>
            <a:r>
              <a:rPr lang="en-US" sz="1400" dirty="0"/>
              <a:t>#include "</a:t>
            </a:r>
            <a:r>
              <a:rPr lang="en-US" sz="1400" dirty="0" smtClean="0"/>
              <a:t>uart0.h“</a:t>
            </a:r>
          </a:p>
          <a:p>
            <a:pPr marL="0" indent="0">
              <a:buNone/>
            </a:pPr>
            <a:r>
              <a:rPr lang="en-US" sz="1400" dirty="0"/>
              <a:t>#include "</a:t>
            </a:r>
            <a:r>
              <a:rPr lang="en-US" sz="1400" dirty="0" err="1"/>
              <a:t>new_ultrasound.h</a:t>
            </a:r>
            <a:r>
              <a:rPr lang="en-US" sz="1400" dirty="0"/>
              <a:t>"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err="1"/>
              <a:t>int</a:t>
            </a:r>
            <a:r>
              <a:rPr lang="en-US" sz="1400" dirty="0"/>
              <a:t> main()</a:t>
            </a:r>
          </a:p>
          <a:p>
            <a:pPr marL="0" indent="0">
              <a:buNone/>
            </a:pPr>
            <a:r>
              <a:rPr lang="en-US" sz="1400" dirty="0"/>
              <a:t>{</a:t>
            </a:r>
          </a:p>
          <a:p>
            <a:pPr marL="0" indent="0">
              <a:buNone/>
            </a:pPr>
            <a:r>
              <a:rPr lang="en-US" sz="1400" dirty="0"/>
              <a:t>	unsigned </a:t>
            </a:r>
            <a:r>
              <a:rPr lang="en-US" sz="1400" dirty="0" err="1"/>
              <a:t>int</a:t>
            </a:r>
            <a:r>
              <a:rPr lang="en-US" sz="1400" dirty="0"/>
              <a:t> res;</a:t>
            </a:r>
          </a:p>
          <a:p>
            <a:pPr marL="0" indent="0">
              <a:buNone/>
            </a:pPr>
            <a:r>
              <a:rPr lang="en-US" sz="1400" dirty="0"/>
              <a:t>	unsigned </a:t>
            </a:r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err="1">
                <a:solidFill>
                  <a:srgbClr val="FF0000"/>
                </a:solidFill>
              </a:rPr>
              <a:t>Ultrasound_init</a:t>
            </a:r>
            <a:r>
              <a:rPr lang="en-US" sz="1400" dirty="0">
                <a:solidFill>
                  <a:srgbClr val="FF0000"/>
                </a:solidFill>
              </a:rPr>
              <a:t>(NEW_ULTRASOUND1_BASE);</a:t>
            </a:r>
          </a:p>
          <a:p>
            <a:pPr marL="0" indent="0">
              <a:buNone/>
            </a:pPr>
            <a:r>
              <a:rPr lang="en-US" sz="1400" dirty="0"/>
              <a:t>	while(1)</a:t>
            </a:r>
          </a:p>
          <a:p>
            <a:pPr marL="0" indent="0">
              <a:buNone/>
            </a:pPr>
            <a:r>
              <a:rPr lang="en-US" sz="1400" dirty="0"/>
              <a:t>	{</a:t>
            </a:r>
          </a:p>
          <a:p>
            <a:pPr marL="0" indent="0">
              <a:buNone/>
            </a:pPr>
            <a:r>
              <a:rPr lang="en-US" sz="1400" dirty="0"/>
              <a:t>		</a:t>
            </a:r>
            <a:r>
              <a:rPr lang="en-US" sz="1400" dirty="0">
                <a:solidFill>
                  <a:srgbClr val="FF0000"/>
                </a:solidFill>
              </a:rPr>
              <a:t>res=</a:t>
            </a:r>
            <a:r>
              <a:rPr lang="en-US" sz="1400" dirty="0" err="1">
                <a:solidFill>
                  <a:srgbClr val="FF0000"/>
                </a:solidFill>
              </a:rPr>
              <a:t>Ultrasound_read</a:t>
            </a:r>
            <a:r>
              <a:rPr lang="en-US" sz="1400" dirty="0">
                <a:solidFill>
                  <a:srgbClr val="FF0000"/>
                </a:solidFill>
              </a:rPr>
              <a:t>(NEW_ULTRASOUND1_BASE,0);</a:t>
            </a:r>
          </a:p>
          <a:p>
            <a:pPr marL="0" indent="0">
              <a:buNone/>
            </a:pPr>
            <a:r>
              <a:rPr lang="en-US" sz="1400" dirty="0"/>
              <a:t>		</a:t>
            </a:r>
            <a:r>
              <a:rPr lang="en-US" sz="1400" dirty="0" err="1"/>
              <a:t>printf</a:t>
            </a:r>
            <a:r>
              <a:rPr lang="en-US" sz="1400" dirty="0"/>
              <a:t>("The distance is %f m.\</a:t>
            </a:r>
            <a:r>
              <a:rPr lang="en-US" sz="1400" dirty="0" err="1"/>
              <a:t>n",res</a:t>
            </a:r>
            <a:r>
              <a:rPr lang="en-US" sz="1400" dirty="0"/>
              <a:t>*340/1000000.0);</a:t>
            </a:r>
          </a:p>
          <a:p>
            <a:pPr marL="0" indent="0">
              <a:buNone/>
            </a:pPr>
            <a:r>
              <a:rPr lang="en-US" sz="1400" dirty="0"/>
              <a:t>		for(</a:t>
            </a:r>
            <a:r>
              <a:rPr lang="en-US" sz="1400" dirty="0" err="1"/>
              <a:t>i</a:t>
            </a:r>
            <a:r>
              <a:rPr lang="en-US" sz="1400" dirty="0"/>
              <a:t>=0;i&lt;100000;i++);</a:t>
            </a:r>
          </a:p>
          <a:p>
            <a:pPr marL="0" indent="0">
              <a:buNone/>
            </a:pPr>
            <a:r>
              <a:rPr lang="en-US" sz="1400" dirty="0"/>
              <a:t>	}</a:t>
            </a:r>
          </a:p>
          <a:p>
            <a:pPr marL="0" indent="0">
              <a:buNone/>
            </a:pPr>
            <a:r>
              <a:rPr lang="en-US" sz="1400" dirty="0"/>
              <a:t>	return 0;</a:t>
            </a:r>
          </a:p>
          <a:p>
            <a:pPr marL="0" indent="0">
              <a:buNone/>
            </a:pPr>
            <a:r>
              <a:rPr lang="en-US" sz="1400" dirty="0"/>
              <a:t>}</a:t>
            </a:r>
            <a:endParaRPr lang="en-US" sz="1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Code -Ultrasound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33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 Pin is connected to GND to select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81200"/>
            <a:ext cx="6017176" cy="372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86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124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Communication between imx6 and </a:t>
            </a:r>
            <a:r>
              <a:rPr lang="en-US" dirty="0" err="1"/>
              <a:t>nano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77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Master-Slave Communication</a:t>
            </a:r>
          </a:p>
          <a:p>
            <a:pPr marL="0" indent="0">
              <a:buNone/>
            </a:pPr>
            <a:r>
              <a:rPr lang="en-US" sz="2000" dirty="0" smtClean="0"/>
              <a:t>    imx6 (master) send request to </a:t>
            </a:r>
            <a:r>
              <a:rPr lang="en-US" sz="2000" dirty="0" err="1" smtClean="0"/>
              <a:t>nano</a:t>
            </a:r>
            <a:r>
              <a:rPr lang="en-US" sz="2000" dirty="0" smtClean="0"/>
              <a:t> (slave), while </a:t>
            </a:r>
            <a:r>
              <a:rPr lang="en-US" sz="2000" dirty="0" err="1" smtClean="0"/>
              <a:t>nano</a:t>
            </a:r>
            <a:r>
              <a:rPr lang="en-US" sz="2000" dirty="0" smtClean="0"/>
              <a:t> (slave) response the  request and return data to </a:t>
            </a:r>
            <a:r>
              <a:rPr lang="en-US" sz="2000" dirty="0"/>
              <a:t>imx6 (master) 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400" dirty="0" smtClean="0"/>
              <a:t>Synchronization Principle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2000" dirty="0"/>
              <a:t>Use shake hands message to Synchronize master and </a:t>
            </a:r>
            <a:r>
              <a:rPr lang="en-US" sz="2000" dirty="0" smtClean="0"/>
              <a:t>slave</a:t>
            </a:r>
            <a:endParaRPr lang="en-US" dirty="0"/>
          </a:p>
          <a:p>
            <a:r>
              <a:rPr lang="en-US" sz="2400" dirty="0" smtClean="0"/>
              <a:t>Master Message Format </a:t>
            </a:r>
          </a:p>
          <a:p>
            <a:pPr marL="0" indent="0">
              <a:buNone/>
            </a:pPr>
            <a:r>
              <a:rPr lang="en-US" sz="2000" dirty="0"/>
              <a:t>       Message </a:t>
            </a:r>
            <a:r>
              <a:rPr lang="en-US" sz="2000" dirty="0" smtClean="0"/>
              <a:t>header (1st byte): 0xaa</a:t>
            </a:r>
          </a:p>
          <a:p>
            <a:pPr marL="0" indent="0">
              <a:buNone/>
            </a:pPr>
            <a:r>
              <a:rPr lang="en-US" sz="2000" dirty="0" smtClean="0"/>
              <a:t>       Sensor type (2nd byte ): read or write (1bit), sensor type(3 bits), sensor 	ID(4 bits)</a:t>
            </a:r>
          </a:p>
          <a:p>
            <a:pPr marL="0" indent="0">
              <a:buNone/>
            </a:pPr>
            <a:r>
              <a:rPr lang="en-US" sz="2000" dirty="0" smtClean="0"/>
              <a:t>      write data (3rd and 4th bytes): data for write command (for H-bridge)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Message Ender: (5th </a:t>
            </a:r>
            <a:r>
              <a:rPr lang="en-US" sz="2000" dirty="0"/>
              <a:t>byte): </a:t>
            </a:r>
            <a:r>
              <a:rPr lang="en-US" sz="2000" dirty="0" smtClean="0"/>
              <a:t>0x55</a:t>
            </a:r>
            <a:endParaRPr lang="en-US" sz="2400" dirty="0"/>
          </a:p>
          <a:p>
            <a:r>
              <a:rPr lang="en-US" sz="2400" dirty="0" smtClean="0"/>
              <a:t>Slave Message Format (shake hands message)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000" dirty="0" smtClean="0"/>
              <a:t>Message header: Two byte Data: Message Ender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</a:t>
            </a:r>
            <a:r>
              <a:rPr lang="en-US" smtClean="0"/>
              <a:t>Communication Protocol (open)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768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unsigned char </a:t>
            </a:r>
            <a:r>
              <a:rPr lang="en-US" sz="2400" dirty="0" err="1"/>
              <a:t>message_frame</a:t>
            </a:r>
            <a:r>
              <a:rPr lang="en-US" sz="2400" dirty="0"/>
              <a:t>[</a:t>
            </a:r>
            <a:r>
              <a:rPr lang="en-US" sz="2400" dirty="0" err="1"/>
              <a:t>InFrameByteNum</a:t>
            </a:r>
            <a:r>
              <a:rPr lang="en-US" sz="2400" dirty="0" smtClean="0"/>
              <a:t>];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Received message frame from imx6 (master)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void </a:t>
            </a:r>
            <a:r>
              <a:rPr lang="en-US" sz="2400" dirty="0" err="1"/>
              <a:t>Uartcom_init</a:t>
            </a:r>
            <a:r>
              <a:rPr lang="en-US" sz="2400" dirty="0" smtClean="0"/>
              <a:t>();</a:t>
            </a:r>
          </a:p>
          <a:p>
            <a:pPr marL="0" indent="0">
              <a:buNone/>
            </a:pPr>
            <a:r>
              <a:rPr lang="en-US" sz="2400" dirty="0" smtClean="0"/>
              <a:t>  Configuration the interrupt and </a:t>
            </a:r>
            <a:r>
              <a:rPr lang="en-US" sz="2400" dirty="0" err="1" smtClean="0"/>
              <a:t>uart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 smtClean="0"/>
              <a:t>Uartcom_send_frame</a:t>
            </a:r>
            <a:r>
              <a:rPr lang="en-US" sz="2400" dirty="0" smtClean="0"/>
              <a:t>(unsigned char *data, unsigned char size)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send the shake hand message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120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r>
              <a:rPr lang="de-DE" sz="2800" dirty="0" smtClean="0"/>
              <a:t> Imx6 RS232 port&lt;</a:t>
            </a:r>
            <a:r>
              <a:rPr lang="en-US" sz="2800" dirty="0" smtClean="0"/>
              <a:t>-&gt; </a:t>
            </a:r>
            <a:r>
              <a:rPr lang="en-US" sz="2800" dirty="0" smtClean="0">
                <a:solidFill>
                  <a:srgbClr val="FF0000"/>
                </a:solidFill>
              </a:rPr>
              <a:t>Max232 converters </a:t>
            </a:r>
            <a:r>
              <a:rPr lang="en-US" sz="2800" dirty="0" smtClean="0"/>
              <a:t>&lt;-&gt;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Nano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Note: there are two 232 port in Imx6 board. Do not use the debug port.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6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124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Demo Show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81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11/14/2014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17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de-DE" dirty="0"/>
          </a:p>
        </p:txBody>
      </p:sp>
      <p:pic>
        <p:nvPicPr>
          <p:cNvPr id="2050" name="Picture 2" descr="http://www.kings-websites.com/images/faq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65023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6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Customized </a:t>
            </a:r>
            <a:r>
              <a:rPr lang="en-US" dirty="0" err="1" smtClean="0"/>
              <a:t>Nios</a:t>
            </a:r>
            <a:r>
              <a:rPr lang="en-US" dirty="0" smtClean="0"/>
              <a:t> processor for </a:t>
            </a:r>
            <a:r>
              <a:rPr lang="en-US" dirty="0" err="1" smtClean="0"/>
              <a:t>lego</a:t>
            </a:r>
            <a:r>
              <a:rPr lang="en-US" dirty="0"/>
              <a:t> </a:t>
            </a:r>
            <a:r>
              <a:rPr lang="en-US" dirty="0" smtClean="0"/>
              <a:t>Car</a:t>
            </a:r>
          </a:p>
          <a:p>
            <a:r>
              <a:rPr lang="de-DE" dirty="0" smtClean="0"/>
              <a:t>Software Interface for Sensors</a:t>
            </a:r>
          </a:p>
          <a:p>
            <a:r>
              <a:rPr lang="en-US" dirty="0" smtClean="0"/>
              <a:t>Communications between Imx6 and </a:t>
            </a:r>
            <a:r>
              <a:rPr lang="en-US" dirty="0" err="1" smtClean="0"/>
              <a:t>Nano</a:t>
            </a:r>
            <a:endParaRPr lang="en-US" dirty="0" smtClean="0"/>
          </a:p>
          <a:p>
            <a:r>
              <a:rPr lang="en-US" dirty="0" smtClean="0"/>
              <a:t>Demo Show </a:t>
            </a:r>
          </a:p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05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124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Customized </a:t>
            </a:r>
            <a:r>
              <a:rPr lang="en-US" dirty="0" err="1" smtClean="0"/>
              <a:t>Nios</a:t>
            </a:r>
            <a:r>
              <a:rPr lang="en-US" dirty="0" smtClean="0"/>
              <a:t> Processor for Lego Car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4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Features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Nios</a:t>
            </a:r>
            <a:r>
              <a:rPr lang="en-US" sz="2400" dirty="0" smtClean="0"/>
              <a:t> 32-bit processor (50Mhz)</a:t>
            </a:r>
          </a:p>
          <a:p>
            <a:r>
              <a:rPr lang="en-US" sz="2400" dirty="0" smtClean="0"/>
              <a:t>32MByte SDRAM </a:t>
            </a:r>
          </a:p>
          <a:p>
            <a:r>
              <a:rPr lang="en-US" sz="2400" dirty="0" smtClean="0"/>
              <a:t>EPCS flash</a:t>
            </a:r>
          </a:p>
          <a:p>
            <a:r>
              <a:rPr lang="en-US" sz="2400" dirty="0" smtClean="0"/>
              <a:t>32-bit timer (used for RTOS)</a:t>
            </a:r>
          </a:p>
          <a:p>
            <a:r>
              <a:rPr lang="en-US" sz="2400" dirty="0" err="1" smtClean="0"/>
              <a:t>Jtag-uart</a:t>
            </a:r>
            <a:r>
              <a:rPr lang="en-US" sz="2400" dirty="0" smtClean="0"/>
              <a:t> (for Debug)</a:t>
            </a:r>
          </a:p>
          <a:p>
            <a:r>
              <a:rPr lang="en-US" sz="2400" dirty="0" smtClean="0"/>
              <a:t>8-Channel ADC </a:t>
            </a:r>
          </a:p>
          <a:p>
            <a:r>
              <a:rPr lang="en-US" sz="2400" dirty="0" smtClean="0"/>
              <a:t>6 old version ultrasound IP (</a:t>
            </a:r>
            <a:r>
              <a:rPr lang="en-US" sz="2400" dirty="0" smtClean="0">
                <a:solidFill>
                  <a:srgbClr val="FF0000"/>
                </a:solidFill>
              </a:rPr>
              <a:t>Not used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8 PWM (16 channels) </a:t>
            </a:r>
          </a:p>
          <a:p>
            <a:r>
              <a:rPr lang="en-US" sz="2400" dirty="0" smtClean="0"/>
              <a:t>4 new version </a:t>
            </a:r>
            <a:r>
              <a:rPr lang="en-US" sz="2400" dirty="0"/>
              <a:t>ultrasound </a:t>
            </a:r>
            <a:r>
              <a:rPr lang="en-US" sz="2400" dirty="0" smtClean="0"/>
              <a:t>IP (</a:t>
            </a:r>
            <a:r>
              <a:rPr lang="en-US" sz="2400" dirty="0" smtClean="0">
                <a:solidFill>
                  <a:srgbClr val="FF0000"/>
                </a:solidFill>
              </a:rPr>
              <a:t>used for this course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2 encoder IP </a:t>
            </a:r>
          </a:p>
          <a:p>
            <a:r>
              <a:rPr lang="en-US" sz="2400" dirty="0" smtClean="0"/>
              <a:t>LED, key, GPIO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7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New hardware image file from the course webpage</a:t>
            </a:r>
          </a:p>
          <a:p>
            <a:r>
              <a:rPr lang="en-US" dirty="0" smtClean="0"/>
              <a:t>.</a:t>
            </a:r>
            <a:r>
              <a:rPr lang="en-US" dirty="0" err="1" smtClean="0"/>
              <a:t>sof</a:t>
            </a:r>
            <a:r>
              <a:rPr lang="en-US" dirty="0"/>
              <a:t> </a:t>
            </a:r>
            <a:r>
              <a:rPr lang="en-US" dirty="0" smtClean="0"/>
              <a:t>is hardware image file. Download it by using </a:t>
            </a:r>
            <a:r>
              <a:rPr lang="en-US" dirty="0" err="1" smtClean="0"/>
              <a:t>Quartus</a:t>
            </a:r>
            <a:endParaRPr lang="en-US" dirty="0"/>
          </a:p>
          <a:p>
            <a:r>
              <a:rPr lang="en-US" dirty="0" smtClean="0"/>
              <a:t>.</a:t>
            </a:r>
            <a:r>
              <a:rPr lang="en-US" dirty="0" err="1" smtClean="0"/>
              <a:t>sopcinfo</a:t>
            </a:r>
            <a:r>
              <a:rPr lang="en-US" dirty="0"/>
              <a:t> </a:t>
            </a:r>
            <a:r>
              <a:rPr lang="en-US" dirty="0" smtClean="0"/>
              <a:t>is used for BSP set-up in </a:t>
            </a:r>
            <a:r>
              <a:rPr lang="en-US" dirty="0" err="1" smtClean="0"/>
              <a:t>Nios</a:t>
            </a:r>
            <a:r>
              <a:rPr lang="en-US" dirty="0" smtClean="0"/>
              <a:t>-eclipse</a:t>
            </a:r>
          </a:p>
          <a:p>
            <a:r>
              <a:rPr lang="en-US" dirty="0" smtClean="0"/>
              <a:t>.QSF indicates the pin-map information (tell you how you how to connect pins to outside component, e.g., ultrasound sensors and H-bridge)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this hardware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7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correct Pins (</a:t>
            </a:r>
            <a:r>
              <a:rPr lang="en-US" dirty="0" smtClean="0">
                <a:solidFill>
                  <a:srgbClr val="FF0000"/>
                </a:solidFill>
              </a:rPr>
              <a:t>important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7596"/>
            <a:ext cx="57150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#-------------------------------------------------------------</a:t>
            </a:r>
          </a:p>
          <a:p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#reuse above pins for New Ultrasound 1</a:t>
            </a:r>
          </a:p>
          <a:p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#-------------------------------------------------------------</a:t>
            </a:r>
          </a:p>
          <a:p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105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set_location_assignment</a:t>
            </a:r>
            <a:r>
              <a:rPr lang="en-US" sz="10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PIN_T14</a:t>
            </a:r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-to GPIO_1[2]</a:t>
            </a:r>
          </a:p>
          <a:p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10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set_instance_assignment</a:t>
            </a:r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-name IO_STANDARD "3.3-V LVTTL" -to </a:t>
            </a:r>
            <a:r>
              <a:rPr lang="en-US" sz="105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GPIO_1[2]</a:t>
            </a:r>
          </a:p>
          <a:p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10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set_location_assignment</a:t>
            </a:r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PIN_T13</a:t>
            </a:r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-to GPIO_1[3]</a:t>
            </a:r>
          </a:p>
          <a:p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105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set_instance_assignment</a:t>
            </a:r>
            <a:r>
              <a:rPr lang="en-US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-name IO_STANDARD "3.3-V LVTTL" -to </a:t>
            </a:r>
            <a:r>
              <a:rPr lang="en-US" sz="105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GPIO_1[3]</a:t>
            </a:r>
          </a:p>
          <a:p>
            <a:r>
              <a:rPr lang="en-US" sz="105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set_location_assignment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PIN_T14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-to New_Ultrasound1_rx</a:t>
            </a:r>
          </a:p>
          <a:p>
            <a:r>
              <a:rPr lang="en-US" sz="105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set_instance_assignment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-name IO_STANDARD "3.3-V </a:t>
            </a:r>
            <a:r>
              <a:rPr lang="en-US" sz="105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LVTTL“   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-to </a:t>
            </a:r>
            <a:r>
              <a:rPr lang="en-US" sz="105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New_Ultrasound1_rx</a:t>
            </a:r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set_location_assignment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PIN_T13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-to New_Ultrasound1_tx</a:t>
            </a:r>
          </a:p>
          <a:p>
            <a:r>
              <a:rPr lang="en-US" sz="105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set_instance_assignment</a:t>
            </a:r>
            <a:r>
              <a:rPr lang="en-US" sz="105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-name IO_STANDARD "3.3-V LVTTL" </a:t>
            </a:r>
            <a:r>
              <a:rPr lang="en-US" sz="105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–to  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New_Ultrasound1_tx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820" y="3054490"/>
            <a:ext cx="5062980" cy="322691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5927598" y="1946345"/>
            <a:ext cx="64160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664693" y="1775579"/>
            <a:ext cx="2419252" cy="646332"/>
            <a:chOff x="5876974" y="1559094"/>
            <a:chExt cx="2419252" cy="646332"/>
          </a:xfrm>
        </p:grpSpPr>
        <p:sp>
          <p:nvSpPr>
            <p:cNvPr id="9" name="Rectangle 8"/>
            <p:cNvSpPr/>
            <p:nvPr/>
          </p:nvSpPr>
          <p:spPr>
            <a:xfrm>
              <a:off x="5888092" y="1559095"/>
              <a:ext cx="2341508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76974" y="1559094"/>
              <a:ext cx="241925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GPIO_1[2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] -&gt; GPIO12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GPIO_1[3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] -&gt; GPIO13</a:t>
              </a:r>
              <a:endParaRPr lang="en-US" dirty="0"/>
            </a:p>
          </p:txBody>
        </p:sp>
      </p:grpSp>
      <p:cxnSp>
        <p:nvCxnSpPr>
          <p:cNvPr id="19" name="Curved Connector 18"/>
          <p:cNvCxnSpPr/>
          <p:nvPr/>
        </p:nvCxnSpPr>
        <p:spPr>
          <a:xfrm rot="10800000">
            <a:off x="4953000" y="1981200"/>
            <a:ext cx="685800" cy="609600"/>
          </a:xfrm>
          <a:prstGeom prst="curvedConnector3">
            <a:avLst>
              <a:gd name="adj1" fmla="val -356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0800000">
            <a:off x="4953000" y="2286000"/>
            <a:ext cx="685800" cy="609600"/>
          </a:xfrm>
          <a:prstGeom prst="curvedConnector3">
            <a:avLst>
              <a:gd name="adj1" fmla="val -356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Bent Arrow 31"/>
          <p:cNvSpPr/>
          <p:nvPr/>
        </p:nvSpPr>
        <p:spPr>
          <a:xfrm rot="10800000">
            <a:off x="6829545" y="2971695"/>
            <a:ext cx="826168" cy="178812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743450" y="3684661"/>
            <a:ext cx="1790700" cy="1662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10125" y="4105675"/>
            <a:ext cx="136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Physical Pins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Nano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18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124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Software Interface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6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Ultrasound sensor interface</a:t>
            </a:r>
          </a:p>
          <a:p>
            <a:pPr marL="0" indent="0">
              <a:buNone/>
            </a:pPr>
            <a:r>
              <a:rPr lang="en-US" sz="2400" dirty="0"/>
              <a:t>    uart0.c, uart0.h,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new_ultrasound.c,new_ultrasound.h</a:t>
            </a: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Communication interface between Imx6 and </a:t>
            </a:r>
            <a:r>
              <a:rPr lang="en-US" sz="2400" dirty="0" err="1" smtClean="0"/>
              <a:t>Nano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uartcom.c</a:t>
            </a:r>
            <a:r>
              <a:rPr lang="en-US" sz="2400" dirty="0"/>
              <a:t>, </a:t>
            </a:r>
            <a:r>
              <a:rPr lang="en-US" sz="2400" dirty="0" err="1" smtClean="0"/>
              <a:t>uartcom.h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(115200 </a:t>
            </a:r>
            <a:r>
              <a:rPr lang="en-US" sz="2400" dirty="0" err="1" smtClean="0"/>
              <a:t>braud</a:t>
            </a:r>
            <a:r>
              <a:rPr lang="en-US" sz="2400" dirty="0" smtClean="0"/>
              <a:t> rate, 8 data bits, 1 stop bit, Non-parity )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Encoder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/>
              <a:t>please refer to the previous </a:t>
            </a:r>
            <a:r>
              <a:rPr lang="en-US" sz="2400" dirty="0" smtClean="0"/>
              <a:t>slides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H-bridge interface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please refer to the previous slides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 and actuator Interface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965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void </a:t>
            </a:r>
            <a:r>
              <a:rPr lang="en-US" sz="2000" dirty="0" err="1"/>
              <a:t>Ultrasound_init</a:t>
            </a:r>
            <a:r>
              <a:rPr lang="en-US" sz="2000" dirty="0"/>
              <a:t>(long Address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Augments: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	Address: used to indicate different ultrasound interface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	Find in </a:t>
            </a:r>
            <a:r>
              <a:rPr lang="en-US" sz="1800" dirty="0" err="1" smtClean="0">
                <a:solidFill>
                  <a:srgbClr val="FF0000"/>
                </a:solidFill>
              </a:rPr>
              <a:t>system.h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2000" dirty="0"/>
              <a:t>unsigned 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Ultrasound_read</a:t>
            </a:r>
            <a:r>
              <a:rPr lang="en-US" sz="2000" dirty="0"/>
              <a:t>(long Address, unsigned char settings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Argument: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	Address</a:t>
            </a:r>
            <a:r>
              <a:rPr lang="en-US" sz="1800" dirty="0">
                <a:solidFill>
                  <a:srgbClr val="FF0000"/>
                </a:solidFill>
              </a:rPr>
              <a:t>: used to indicate different ultrasound interface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	Settings : set the maximum range of measurement (5m or 11m) 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endParaRPr lang="en-US" sz="600" dirty="0" smtClean="0">
              <a:solidFill>
                <a:srgbClr val="FF0000"/>
              </a:solidFill>
            </a:endParaRP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11/14/2014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APIs for Ultrasound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046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550</Words>
  <Application>Microsoft Office PowerPoint</Application>
  <PresentationFormat>On-screen Show (4:3)</PresentationFormat>
  <Paragraphs>162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Times New Roman</vt:lpstr>
      <vt:lpstr>Wingdings</vt:lpstr>
      <vt:lpstr>Office Theme</vt:lpstr>
      <vt:lpstr>Customized ECU and Software Interface </vt:lpstr>
      <vt:lpstr>Outline</vt:lpstr>
      <vt:lpstr>PowerPoint Presentation</vt:lpstr>
      <vt:lpstr>Hardware Features</vt:lpstr>
      <vt:lpstr>How to use this hardware</vt:lpstr>
      <vt:lpstr>Find correct Pins (important) </vt:lpstr>
      <vt:lpstr>PowerPoint Presentation</vt:lpstr>
      <vt:lpstr>Sensors and actuator Interface </vt:lpstr>
      <vt:lpstr>APIs for Ultrasound</vt:lpstr>
      <vt:lpstr>Examples Code -Ultrasound</vt:lpstr>
      <vt:lpstr>Connections</vt:lpstr>
      <vt:lpstr>PowerPoint Presentation</vt:lpstr>
      <vt:lpstr>Simple Communication Protocol (open) </vt:lpstr>
      <vt:lpstr>APIs </vt:lpstr>
      <vt:lpstr>Connections</vt:lpstr>
      <vt:lpstr>PowerPoint Presentation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huangk</dc:creator>
  <cp:lastModifiedBy>OliverChen</cp:lastModifiedBy>
  <cp:revision>406</cp:revision>
  <dcterms:created xsi:type="dcterms:W3CDTF">2006-08-16T00:00:00Z</dcterms:created>
  <dcterms:modified xsi:type="dcterms:W3CDTF">2014-11-14T15:54:52Z</dcterms:modified>
</cp:coreProperties>
</file>