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5" r:id="rId4"/>
    <p:sldId id="298" r:id="rId5"/>
    <p:sldId id="285" r:id="rId6"/>
    <p:sldId id="310" r:id="rId7"/>
    <p:sldId id="311" r:id="rId8"/>
    <p:sldId id="312" r:id="rId9"/>
    <p:sldId id="313" r:id="rId10"/>
    <p:sldId id="314" r:id="rId11"/>
    <p:sldId id="315" r:id="rId12"/>
    <p:sldId id="309" r:id="rId13"/>
    <p:sldId id="316" r:id="rId14"/>
    <p:sldId id="303" r:id="rId15"/>
    <p:sldId id="284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5072" autoAdjust="0"/>
  </p:normalViewPr>
  <p:slideViewPr>
    <p:cSldViewPr>
      <p:cViewPr varScale="1">
        <p:scale>
          <a:sx n="59" d="100"/>
          <a:sy n="59" d="100"/>
        </p:scale>
        <p:origin x="12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672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8EA0A8-A6B3-4B80-8E51-D2C1791A1B02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EC6E038-9667-45EB-B0BA-EE59CA06C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arm3.staticflickr.com/2584/4044330746_bdd7399b5b_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8448"/>
            <a:ext cx="91440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2" name="Picture 2" descr="http://aesir-interactive.de/skins/ai_custom/rsc/img/projects/scchess/TU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5" y="152400"/>
            <a:ext cx="2209800" cy="7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https://www6.in.tum.de/pub/Internal/Logo/knoll-blue-r1l-en-300dp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-152400"/>
            <a:ext cx="4625818" cy="1262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8C85A1-7B3D-48A6-BF42-6702326C8110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A6DB5-2F5F-4203-8D20-DC71001BBF0E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9940-93DF-4098-8CBF-B4A40836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sp>
        <p:nvSpPr>
          <p:cNvPr id="13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1981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416675"/>
            <a:ext cx="1828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7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59394-D483-4A2B-9C82-392E9346CE41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DF9CD-1A54-4CE0-8046-53A493BD6EBA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0999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pic>
        <p:nvPicPr>
          <p:cNvPr id="11" name="Picture 10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4E28CFE-C312-41AC-8486-44B0F0CF9E2C}" type="datetime1">
              <a:rPr lang="en-US" smtClean="0"/>
              <a:pPr/>
              <a:t>5/2/2016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A19-4C96-470D-8883-51962896AF95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95267B-2748-4AF0-B3C8-7FE373CF37C8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BFA45-36AD-4652-8EA1-4975A5A4D76E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0D80DB-C2C7-443A-915C-2CC17F74EB69}" type="datetime1">
              <a:rPr lang="en-US" smtClean="0"/>
              <a:pPr/>
              <a:t>5/2/2016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28600" y="1447800"/>
            <a:ext cx="9525000" cy="2133600"/>
          </a:xfrm>
        </p:spPr>
        <p:txBody>
          <a:bodyPr/>
          <a:lstStyle/>
          <a:p>
            <a:r>
              <a:rPr lang="en-US" sz="3600" dirty="0" smtClean="0"/>
              <a:t>Introduction to H-Bridge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AADBC8-DBF8-4C29-BF31-C2544C1A6B9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46113" y="9223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232275" y="1066800"/>
            <a:ext cx="4340225" cy="1414463"/>
            <a:chOff x="2666" y="672"/>
            <a:chExt cx="2734" cy="891"/>
          </a:xfrm>
        </p:grpSpPr>
        <p:sp>
          <p:nvSpPr>
            <p:cNvPr id="8319" name="Rectangle 4"/>
            <p:cNvSpPr>
              <a:spLocks noChangeArrowheads="1"/>
            </p:cNvSpPr>
            <p:nvPr/>
          </p:nvSpPr>
          <p:spPr bwMode="auto">
            <a:xfrm>
              <a:off x="2666" y="672"/>
              <a:ext cx="2734" cy="89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20" name="Rectangle 5"/>
            <p:cNvSpPr>
              <a:spLocks noChangeArrowheads="1"/>
            </p:cNvSpPr>
            <p:nvPr/>
          </p:nvSpPr>
          <p:spPr bwMode="auto">
            <a:xfrm>
              <a:off x="2728" y="708"/>
              <a:ext cx="1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Corresponding values of Vab</a:t>
              </a:r>
              <a:endParaRPr lang="en-US" altLang="en-US"/>
            </a:p>
          </p:txBody>
        </p:sp>
        <p:sp>
          <p:nvSpPr>
            <p:cNvPr id="8321" name="Rectangle 6"/>
            <p:cNvSpPr>
              <a:spLocks noChangeArrowheads="1"/>
            </p:cNvSpPr>
            <p:nvPr/>
          </p:nvSpPr>
          <p:spPr bwMode="auto">
            <a:xfrm>
              <a:off x="4585" y="7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22" name="Rectangle 7"/>
            <p:cNvSpPr>
              <a:spLocks noChangeArrowheads="1"/>
            </p:cNvSpPr>
            <p:nvPr/>
          </p:nvSpPr>
          <p:spPr bwMode="auto">
            <a:xfrm>
              <a:off x="2728" y="874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8323" name="Rectangle 8"/>
            <p:cNvSpPr>
              <a:spLocks noChangeArrowheads="1"/>
            </p:cNvSpPr>
            <p:nvPr/>
          </p:nvSpPr>
          <p:spPr bwMode="auto">
            <a:xfrm>
              <a:off x="2778" y="874"/>
              <a:ext cx="6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</a:t>
              </a:r>
              <a:endParaRPr lang="en-US" altLang="en-US"/>
            </a:p>
          </p:txBody>
        </p:sp>
        <p:sp>
          <p:nvSpPr>
            <p:cNvPr id="8324" name="Rectangle 9"/>
            <p:cNvSpPr>
              <a:spLocks noChangeArrowheads="1"/>
            </p:cNvSpPr>
            <p:nvPr/>
          </p:nvSpPr>
          <p:spPr bwMode="auto">
            <a:xfrm>
              <a:off x="3414" y="86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25" name="Rectangle 10"/>
            <p:cNvSpPr>
              <a:spLocks noChangeArrowheads="1"/>
            </p:cNvSpPr>
            <p:nvPr/>
          </p:nvSpPr>
          <p:spPr bwMode="auto">
            <a:xfrm>
              <a:off x="3454" y="87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and B</a:t>
              </a:r>
              <a:endParaRPr lang="en-US" altLang="en-US"/>
            </a:p>
          </p:txBody>
        </p:sp>
        <p:sp>
          <p:nvSpPr>
            <p:cNvPr id="8326" name="Rectangle 11"/>
            <p:cNvSpPr>
              <a:spLocks noChangeArrowheads="1"/>
            </p:cNvSpPr>
            <p:nvPr/>
          </p:nvSpPr>
          <p:spPr bwMode="auto">
            <a:xfrm>
              <a:off x="3832" y="87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8327" name="Rectangle 12"/>
            <p:cNvSpPr>
              <a:spLocks noChangeArrowheads="1"/>
            </p:cNvSpPr>
            <p:nvPr/>
          </p:nvSpPr>
          <p:spPr bwMode="auto">
            <a:xfrm>
              <a:off x="3911" y="874"/>
              <a:ext cx="12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Vdc</a:t>
              </a:r>
              <a:endParaRPr lang="en-US" altLang="en-US"/>
            </a:p>
          </p:txBody>
        </p:sp>
        <p:sp>
          <p:nvSpPr>
            <p:cNvPr id="8328" name="Rectangle 13"/>
            <p:cNvSpPr>
              <a:spLocks noChangeArrowheads="1"/>
            </p:cNvSpPr>
            <p:nvPr/>
          </p:nvSpPr>
          <p:spPr bwMode="auto">
            <a:xfrm>
              <a:off x="5117" y="874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29" name="Rectangle 14"/>
            <p:cNvSpPr>
              <a:spLocks noChangeArrowheads="1"/>
            </p:cNvSpPr>
            <p:nvPr/>
          </p:nvSpPr>
          <p:spPr bwMode="auto">
            <a:xfrm>
              <a:off x="2728" y="1040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8330" name="Rectangle 15"/>
            <p:cNvSpPr>
              <a:spLocks noChangeArrowheads="1"/>
            </p:cNvSpPr>
            <p:nvPr/>
          </p:nvSpPr>
          <p:spPr bwMode="auto">
            <a:xfrm>
              <a:off x="2778" y="1040"/>
              <a:ext cx="21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 and B+ closed, Vab = 0</a:t>
              </a:r>
              <a:endParaRPr lang="en-US" altLang="en-US"/>
            </a:p>
          </p:txBody>
        </p:sp>
        <p:sp>
          <p:nvSpPr>
            <p:cNvPr id="8331" name="Rectangle 16"/>
            <p:cNvSpPr>
              <a:spLocks noChangeArrowheads="1"/>
            </p:cNvSpPr>
            <p:nvPr/>
          </p:nvSpPr>
          <p:spPr bwMode="auto">
            <a:xfrm>
              <a:off x="4953" y="1040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32" name="Rectangle 17"/>
            <p:cNvSpPr>
              <a:spLocks noChangeArrowheads="1"/>
            </p:cNvSpPr>
            <p:nvPr/>
          </p:nvSpPr>
          <p:spPr bwMode="auto">
            <a:xfrm>
              <a:off x="2728" y="1206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8333" name="Rectangle 18"/>
            <p:cNvSpPr>
              <a:spLocks noChangeArrowheads="1"/>
            </p:cNvSpPr>
            <p:nvPr/>
          </p:nvSpPr>
          <p:spPr bwMode="auto">
            <a:xfrm>
              <a:off x="2778" y="1206"/>
              <a:ext cx="10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B+ closed and A</a:t>
              </a:r>
              <a:endParaRPr lang="en-US" altLang="en-US"/>
            </a:p>
          </p:txBody>
        </p:sp>
        <p:sp>
          <p:nvSpPr>
            <p:cNvPr id="8334" name="Rectangle 19"/>
            <p:cNvSpPr>
              <a:spLocks noChangeArrowheads="1"/>
            </p:cNvSpPr>
            <p:nvPr/>
          </p:nvSpPr>
          <p:spPr bwMode="auto">
            <a:xfrm>
              <a:off x="3832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8335" name="Rectangle 20"/>
            <p:cNvSpPr>
              <a:spLocks noChangeArrowheads="1"/>
            </p:cNvSpPr>
            <p:nvPr/>
          </p:nvSpPr>
          <p:spPr bwMode="auto">
            <a:xfrm>
              <a:off x="3911" y="1206"/>
              <a:ext cx="9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</a:t>
              </a:r>
              <a:endParaRPr lang="en-US" altLang="en-US"/>
            </a:p>
          </p:txBody>
        </p:sp>
        <p:sp>
          <p:nvSpPr>
            <p:cNvPr id="8336" name="Rectangle 21"/>
            <p:cNvSpPr>
              <a:spLocks noChangeArrowheads="1"/>
            </p:cNvSpPr>
            <p:nvPr/>
          </p:nvSpPr>
          <p:spPr bwMode="auto">
            <a:xfrm>
              <a:off x="4870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8337" name="Rectangle 22"/>
            <p:cNvSpPr>
              <a:spLocks noChangeArrowheads="1"/>
            </p:cNvSpPr>
            <p:nvPr/>
          </p:nvSpPr>
          <p:spPr bwMode="auto">
            <a:xfrm>
              <a:off x="4949" y="1206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Vdc</a:t>
              </a:r>
              <a:endParaRPr lang="en-US" altLang="en-US"/>
            </a:p>
          </p:txBody>
        </p:sp>
        <p:sp>
          <p:nvSpPr>
            <p:cNvPr id="8338" name="Rectangle 23"/>
            <p:cNvSpPr>
              <a:spLocks noChangeArrowheads="1"/>
            </p:cNvSpPr>
            <p:nvPr/>
          </p:nvSpPr>
          <p:spPr bwMode="auto">
            <a:xfrm>
              <a:off x="5197" y="1206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39" name="Rectangle 24"/>
            <p:cNvSpPr>
              <a:spLocks noChangeArrowheads="1"/>
            </p:cNvSpPr>
            <p:nvPr/>
          </p:nvSpPr>
          <p:spPr bwMode="auto">
            <a:xfrm>
              <a:off x="2728" y="1371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8340" name="Rectangle 25"/>
            <p:cNvSpPr>
              <a:spLocks noChangeArrowheads="1"/>
            </p:cNvSpPr>
            <p:nvPr/>
          </p:nvSpPr>
          <p:spPr bwMode="auto">
            <a:xfrm>
              <a:off x="2778" y="137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8341" name="Rectangle 26"/>
            <p:cNvSpPr>
              <a:spLocks noChangeArrowheads="1"/>
            </p:cNvSpPr>
            <p:nvPr/>
          </p:nvSpPr>
          <p:spPr bwMode="auto">
            <a:xfrm>
              <a:off x="2874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8342" name="Rectangle 27"/>
            <p:cNvSpPr>
              <a:spLocks noChangeArrowheads="1"/>
            </p:cNvSpPr>
            <p:nvPr/>
          </p:nvSpPr>
          <p:spPr bwMode="auto">
            <a:xfrm>
              <a:off x="2954" y="1371"/>
              <a:ext cx="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 and A</a:t>
              </a:r>
              <a:endParaRPr lang="en-US" altLang="en-US"/>
            </a:p>
          </p:txBody>
        </p:sp>
        <p:sp>
          <p:nvSpPr>
            <p:cNvPr id="8343" name="Rectangle 28"/>
            <p:cNvSpPr>
              <a:spLocks noChangeArrowheads="1"/>
            </p:cNvSpPr>
            <p:nvPr/>
          </p:nvSpPr>
          <p:spPr bwMode="auto">
            <a:xfrm>
              <a:off x="3827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8344" name="Rectangle 29"/>
            <p:cNvSpPr>
              <a:spLocks noChangeArrowheads="1"/>
            </p:cNvSpPr>
            <p:nvPr/>
          </p:nvSpPr>
          <p:spPr bwMode="auto">
            <a:xfrm>
              <a:off x="3907" y="1371"/>
              <a:ext cx="10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0</a:t>
              </a:r>
              <a:endParaRPr lang="en-US" altLang="en-US"/>
            </a:p>
          </p:txBody>
        </p:sp>
        <p:sp>
          <p:nvSpPr>
            <p:cNvPr id="8345" name="Rectangle 30"/>
            <p:cNvSpPr>
              <a:spLocks noChangeArrowheads="1"/>
            </p:cNvSpPr>
            <p:nvPr/>
          </p:nvSpPr>
          <p:spPr bwMode="auto">
            <a:xfrm>
              <a:off x="4944" y="137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4232275" y="3257550"/>
            <a:ext cx="4340225" cy="1152525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32"/>
          <p:cNvSpPr>
            <a:spLocks noChangeArrowheads="1"/>
          </p:cNvSpPr>
          <p:nvPr/>
        </p:nvSpPr>
        <p:spPr bwMode="auto">
          <a:xfrm>
            <a:off x="4330700" y="33162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8199" name="Rectangle 33"/>
          <p:cNvSpPr>
            <a:spLocks noChangeArrowheads="1"/>
          </p:cNvSpPr>
          <p:nvPr/>
        </p:nvSpPr>
        <p:spPr bwMode="auto">
          <a:xfrm>
            <a:off x="4410075" y="33162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4440238" y="3316288"/>
            <a:ext cx="408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free wheeling diodes permit current </a:t>
            </a:r>
            <a:endParaRPr lang="en-US" altLang="en-US"/>
          </a:p>
        </p:txBody>
      </p:sp>
      <p:sp>
        <p:nvSpPr>
          <p:cNvPr id="8201" name="Rectangle 35"/>
          <p:cNvSpPr>
            <a:spLocks noChangeArrowheads="1"/>
          </p:cNvSpPr>
          <p:nvPr/>
        </p:nvSpPr>
        <p:spPr bwMode="auto">
          <a:xfrm>
            <a:off x="4440238" y="357822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to flow even if al</a:t>
            </a:r>
            <a:endParaRPr lang="en-US" altLang="en-US"/>
          </a:p>
        </p:txBody>
      </p:sp>
      <p:sp>
        <p:nvSpPr>
          <p:cNvPr id="8202" name="Rectangle 36"/>
          <p:cNvSpPr>
            <a:spLocks noChangeArrowheads="1"/>
          </p:cNvSpPr>
          <p:nvPr/>
        </p:nvSpPr>
        <p:spPr bwMode="auto">
          <a:xfrm>
            <a:off x="6078538" y="3578225"/>
            <a:ext cx="208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 switches are open  </a:t>
            </a:r>
            <a:endParaRPr lang="en-US" altLang="en-US"/>
          </a:p>
        </p:txBody>
      </p:sp>
      <p:sp>
        <p:nvSpPr>
          <p:cNvPr id="8203" name="Rectangle 37"/>
          <p:cNvSpPr>
            <a:spLocks noChangeArrowheads="1"/>
          </p:cNvSpPr>
          <p:nvPr/>
        </p:nvSpPr>
        <p:spPr bwMode="auto">
          <a:xfrm>
            <a:off x="8137525" y="35782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04" name="Rectangle 38"/>
          <p:cNvSpPr>
            <a:spLocks noChangeArrowheads="1"/>
          </p:cNvSpPr>
          <p:nvPr/>
        </p:nvSpPr>
        <p:spPr bwMode="auto">
          <a:xfrm>
            <a:off x="4330700" y="3840163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8205" name="Rectangle 39"/>
          <p:cNvSpPr>
            <a:spLocks noChangeArrowheads="1"/>
          </p:cNvSpPr>
          <p:nvPr/>
        </p:nvSpPr>
        <p:spPr bwMode="auto">
          <a:xfrm>
            <a:off x="4410075" y="3840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06" name="Rectangle 40"/>
          <p:cNvSpPr>
            <a:spLocks noChangeArrowheads="1"/>
          </p:cNvSpPr>
          <p:nvPr/>
        </p:nvSpPr>
        <p:spPr bwMode="auto">
          <a:xfrm>
            <a:off x="4440238" y="3840163"/>
            <a:ext cx="3416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These diodes also permit lagging </a:t>
            </a:r>
            <a:endParaRPr lang="en-US" altLang="en-US"/>
          </a:p>
        </p:txBody>
      </p:sp>
      <p:sp>
        <p:nvSpPr>
          <p:cNvPr id="8207" name="Rectangle 41"/>
          <p:cNvSpPr>
            <a:spLocks noChangeArrowheads="1"/>
          </p:cNvSpPr>
          <p:nvPr/>
        </p:nvSpPr>
        <p:spPr bwMode="auto">
          <a:xfrm>
            <a:off x="4440238" y="4103688"/>
            <a:ext cx="336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currents to flow in inductive loads</a:t>
            </a:r>
            <a:endParaRPr lang="en-US" altLang="en-US"/>
          </a:p>
        </p:txBody>
      </p:sp>
      <p:sp>
        <p:nvSpPr>
          <p:cNvPr id="8208" name="Rectangle 42"/>
          <p:cNvSpPr>
            <a:spLocks noChangeArrowheads="1"/>
          </p:cNvSpPr>
          <p:nvPr/>
        </p:nvSpPr>
        <p:spPr bwMode="auto">
          <a:xfrm>
            <a:off x="7807325" y="41036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09" name="Line 43"/>
          <p:cNvSpPr>
            <a:spLocks noChangeShapeType="1"/>
          </p:cNvSpPr>
          <p:nvPr/>
        </p:nvSpPr>
        <p:spPr bwMode="auto">
          <a:xfrm>
            <a:off x="906463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44"/>
          <p:cNvSpPr>
            <a:spLocks noChangeShapeType="1"/>
          </p:cNvSpPr>
          <p:nvPr/>
        </p:nvSpPr>
        <p:spPr bwMode="auto">
          <a:xfrm>
            <a:off x="906463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906463" y="3074988"/>
            <a:ext cx="242887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46"/>
          <p:cNvSpPr>
            <a:spLocks noChangeShapeType="1"/>
          </p:cNvSpPr>
          <p:nvPr/>
        </p:nvSpPr>
        <p:spPr bwMode="auto">
          <a:xfrm>
            <a:off x="906463" y="3287713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3" name="Group 47"/>
          <p:cNvGrpSpPr>
            <a:grpSpLocks/>
          </p:cNvGrpSpPr>
          <p:nvPr/>
        </p:nvGrpSpPr>
        <p:grpSpPr bwMode="auto">
          <a:xfrm>
            <a:off x="1422400" y="2919413"/>
            <a:ext cx="288925" cy="149225"/>
            <a:chOff x="896" y="1839"/>
            <a:chExt cx="182" cy="94"/>
          </a:xfrm>
        </p:grpSpPr>
        <p:grpSp>
          <p:nvGrpSpPr>
            <p:cNvPr id="8315" name="Group 48"/>
            <p:cNvGrpSpPr>
              <a:grpSpLocks/>
            </p:cNvGrpSpPr>
            <p:nvPr/>
          </p:nvGrpSpPr>
          <p:grpSpPr bwMode="auto">
            <a:xfrm>
              <a:off x="906" y="1839"/>
              <a:ext cx="162" cy="94"/>
              <a:chOff x="906" y="1839"/>
              <a:chExt cx="162" cy="94"/>
            </a:xfrm>
          </p:grpSpPr>
          <p:sp>
            <p:nvSpPr>
              <p:cNvPr id="8317" name="Freeform 49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50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6" name="Line 51"/>
            <p:cNvSpPr>
              <a:spLocks noChangeShapeType="1"/>
            </p:cNvSpPr>
            <p:nvPr/>
          </p:nvSpPr>
          <p:spPr bwMode="auto">
            <a:xfrm>
              <a:off x="896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4" name="Line 52"/>
          <p:cNvSpPr>
            <a:spLocks noChangeShapeType="1"/>
          </p:cNvSpPr>
          <p:nvPr/>
        </p:nvSpPr>
        <p:spPr bwMode="auto">
          <a:xfrm flipV="1">
            <a:off x="1566863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53"/>
          <p:cNvSpPr>
            <a:spLocks noChangeShapeType="1"/>
          </p:cNvSpPr>
          <p:nvPr/>
        </p:nvSpPr>
        <p:spPr bwMode="auto">
          <a:xfrm flipV="1">
            <a:off x="1566863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54"/>
          <p:cNvSpPr>
            <a:spLocks noChangeShapeType="1"/>
          </p:cNvSpPr>
          <p:nvPr/>
        </p:nvSpPr>
        <p:spPr bwMode="auto">
          <a:xfrm flipH="1">
            <a:off x="915988" y="264795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55"/>
          <p:cNvSpPr>
            <a:spLocks noChangeShapeType="1"/>
          </p:cNvSpPr>
          <p:nvPr/>
        </p:nvSpPr>
        <p:spPr bwMode="auto">
          <a:xfrm>
            <a:off x="3030538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56"/>
          <p:cNvSpPr>
            <a:spLocks noChangeShapeType="1"/>
          </p:cNvSpPr>
          <p:nvPr/>
        </p:nvSpPr>
        <p:spPr bwMode="auto">
          <a:xfrm>
            <a:off x="3030538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9" name="Group 58"/>
          <p:cNvGrpSpPr>
            <a:grpSpLocks/>
          </p:cNvGrpSpPr>
          <p:nvPr/>
        </p:nvGrpSpPr>
        <p:grpSpPr bwMode="auto">
          <a:xfrm>
            <a:off x="3546475" y="2919413"/>
            <a:ext cx="288925" cy="149225"/>
            <a:chOff x="2234" y="1839"/>
            <a:chExt cx="182" cy="94"/>
          </a:xfrm>
        </p:grpSpPr>
        <p:grpSp>
          <p:nvGrpSpPr>
            <p:cNvPr id="8311" name="Group 59"/>
            <p:cNvGrpSpPr>
              <a:grpSpLocks/>
            </p:cNvGrpSpPr>
            <p:nvPr/>
          </p:nvGrpSpPr>
          <p:grpSpPr bwMode="auto">
            <a:xfrm>
              <a:off x="2244" y="1839"/>
              <a:ext cx="162" cy="94"/>
              <a:chOff x="2244" y="1839"/>
              <a:chExt cx="162" cy="94"/>
            </a:xfrm>
          </p:grpSpPr>
          <p:sp>
            <p:nvSpPr>
              <p:cNvPr id="8313" name="Freeform 60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61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2" name="Line 62"/>
            <p:cNvSpPr>
              <a:spLocks noChangeShapeType="1"/>
            </p:cNvSpPr>
            <p:nvPr/>
          </p:nvSpPr>
          <p:spPr bwMode="auto">
            <a:xfrm>
              <a:off x="2234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0" name="Line 63"/>
          <p:cNvSpPr>
            <a:spLocks noChangeShapeType="1"/>
          </p:cNvSpPr>
          <p:nvPr/>
        </p:nvSpPr>
        <p:spPr bwMode="auto">
          <a:xfrm flipV="1">
            <a:off x="3690938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64"/>
          <p:cNvSpPr>
            <a:spLocks noChangeShapeType="1"/>
          </p:cNvSpPr>
          <p:nvPr/>
        </p:nvSpPr>
        <p:spPr bwMode="auto">
          <a:xfrm flipV="1">
            <a:off x="3690938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65"/>
          <p:cNvSpPr>
            <a:spLocks noChangeShapeType="1"/>
          </p:cNvSpPr>
          <p:nvPr/>
        </p:nvSpPr>
        <p:spPr bwMode="auto">
          <a:xfrm flipH="1">
            <a:off x="3028950" y="2647950"/>
            <a:ext cx="6619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66"/>
          <p:cNvSpPr>
            <a:spLocks noChangeShapeType="1"/>
          </p:cNvSpPr>
          <p:nvPr/>
        </p:nvSpPr>
        <p:spPr bwMode="auto">
          <a:xfrm>
            <a:off x="906463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67"/>
          <p:cNvSpPr>
            <a:spLocks noChangeShapeType="1"/>
          </p:cNvSpPr>
          <p:nvPr/>
        </p:nvSpPr>
        <p:spPr bwMode="auto">
          <a:xfrm>
            <a:off x="906463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5" name="Group 69"/>
          <p:cNvGrpSpPr>
            <a:grpSpLocks/>
          </p:cNvGrpSpPr>
          <p:nvPr/>
        </p:nvGrpSpPr>
        <p:grpSpPr bwMode="auto">
          <a:xfrm>
            <a:off x="1422400" y="4441825"/>
            <a:ext cx="288925" cy="149225"/>
            <a:chOff x="896" y="2798"/>
            <a:chExt cx="182" cy="94"/>
          </a:xfrm>
        </p:grpSpPr>
        <p:grpSp>
          <p:nvGrpSpPr>
            <p:cNvPr id="8307" name="Group 70"/>
            <p:cNvGrpSpPr>
              <a:grpSpLocks/>
            </p:cNvGrpSpPr>
            <p:nvPr/>
          </p:nvGrpSpPr>
          <p:grpSpPr bwMode="auto">
            <a:xfrm>
              <a:off x="906" y="2798"/>
              <a:ext cx="162" cy="94"/>
              <a:chOff x="906" y="2798"/>
              <a:chExt cx="162" cy="94"/>
            </a:xfrm>
          </p:grpSpPr>
          <p:sp>
            <p:nvSpPr>
              <p:cNvPr id="8309" name="Freeform 71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72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8" name="Line 73"/>
            <p:cNvSpPr>
              <a:spLocks noChangeShapeType="1"/>
            </p:cNvSpPr>
            <p:nvPr/>
          </p:nvSpPr>
          <p:spPr bwMode="auto">
            <a:xfrm>
              <a:off x="896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6" name="Line 74"/>
          <p:cNvSpPr>
            <a:spLocks noChangeShapeType="1"/>
          </p:cNvSpPr>
          <p:nvPr/>
        </p:nvSpPr>
        <p:spPr bwMode="auto">
          <a:xfrm flipV="1">
            <a:off x="1566863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75"/>
          <p:cNvSpPr>
            <a:spLocks noChangeShapeType="1"/>
          </p:cNvSpPr>
          <p:nvPr/>
        </p:nvSpPr>
        <p:spPr bwMode="auto">
          <a:xfrm flipV="1">
            <a:off x="1566863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76"/>
          <p:cNvSpPr>
            <a:spLocks noChangeShapeType="1"/>
          </p:cNvSpPr>
          <p:nvPr/>
        </p:nvSpPr>
        <p:spPr bwMode="auto">
          <a:xfrm flipH="1">
            <a:off x="909638" y="5133975"/>
            <a:ext cx="657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77"/>
          <p:cNvSpPr>
            <a:spLocks noChangeShapeType="1"/>
          </p:cNvSpPr>
          <p:nvPr/>
        </p:nvSpPr>
        <p:spPr bwMode="auto">
          <a:xfrm>
            <a:off x="3030538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78"/>
          <p:cNvSpPr>
            <a:spLocks noChangeShapeType="1"/>
          </p:cNvSpPr>
          <p:nvPr/>
        </p:nvSpPr>
        <p:spPr bwMode="auto">
          <a:xfrm>
            <a:off x="3030538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1" name="Group 80"/>
          <p:cNvGrpSpPr>
            <a:grpSpLocks/>
          </p:cNvGrpSpPr>
          <p:nvPr/>
        </p:nvGrpSpPr>
        <p:grpSpPr bwMode="auto">
          <a:xfrm>
            <a:off x="3546475" y="4441825"/>
            <a:ext cx="288925" cy="149225"/>
            <a:chOff x="2234" y="2798"/>
            <a:chExt cx="182" cy="94"/>
          </a:xfrm>
        </p:grpSpPr>
        <p:grpSp>
          <p:nvGrpSpPr>
            <p:cNvPr id="8303" name="Group 81"/>
            <p:cNvGrpSpPr>
              <a:grpSpLocks/>
            </p:cNvGrpSpPr>
            <p:nvPr/>
          </p:nvGrpSpPr>
          <p:grpSpPr bwMode="auto">
            <a:xfrm>
              <a:off x="2244" y="2798"/>
              <a:ext cx="162" cy="94"/>
              <a:chOff x="2244" y="2798"/>
              <a:chExt cx="162" cy="94"/>
            </a:xfrm>
          </p:grpSpPr>
          <p:sp>
            <p:nvSpPr>
              <p:cNvPr id="8305" name="Freeform 82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83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4" name="Line 84"/>
            <p:cNvSpPr>
              <a:spLocks noChangeShapeType="1"/>
            </p:cNvSpPr>
            <p:nvPr/>
          </p:nvSpPr>
          <p:spPr bwMode="auto">
            <a:xfrm>
              <a:off x="2234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2" name="Line 85"/>
          <p:cNvSpPr>
            <a:spLocks noChangeShapeType="1"/>
          </p:cNvSpPr>
          <p:nvPr/>
        </p:nvSpPr>
        <p:spPr bwMode="auto">
          <a:xfrm flipV="1">
            <a:off x="3690938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86"/>
          <p:cNvSpPr>
            <a:spLocks noChangeShapeType="1"/>
          </p:cNvSpPr>
          <p:nvPr/>
        </p:nvSpPr>
        <p:spPr bwMode="auto">
          <a:xfrm flipV="1">
            <a:off x="3690938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87"/>
          <p:cNvSpPr>
            <a:spLocks noChangeShapeType="1"/>
          </p:cNvSpPr>
          <p:nvPr/>
        </p:nvSpPr>
        <p:spPr bwMode="auto">
          <a:xfrm>
            <a:off x="909638" y="5454650"/>
            <a:ext cx="21240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88"/>
          <p:cNvSpPr>
            <a:spLocks noChangeShapeType="1"/>
          </p:cNvSpPr>
          <p:nvPr/>
        </p:nvSpPr>
        <p:spPr bwMode="auto">
          <a:xfrm>
            <a:off x="901700" y="2419350"/>
            <a:ext cx="21256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6" name="Group 89"/>
          <p:cNvGrpSpPr>
            <a:grpSpLocks/>
          </p:cNvGrpSpPr>
          <p:nvPr/>
        </p:nvGrpSpPr>
        <p:grpSpPr bwMode="auto">
          <a:xfrm>
            <a:off x="1893888" y="3689350"/>
            <a:ext cx="496887" cy="508000"/>
            <a:chOff x="1193" y="2324"/>
            <a:chExt cx="313" cy="320"/>
          </a:xfrm>
        </p:grpSpPr>
        <p:sp>
          <p:nvSpPr>
            <p:cNvPr id="8301" name="Oval 90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02" name="Oval 91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237" name="Group 92"/>
          <p:cNvGrpSpPr>
            <a:grpSpLocks/>
          </p:cNvGrpSpPr>
          <p:nvPr/>
        </p:nvGrpSpPr>
        <p:grpSpPr bwMode="auto">
          <a:xfrm>
            <a:off x="1824038" y="3906838"/>
            <a:ext cx="69850" cy="73025"/>
            <a:chOff x="1149" y="2461"/>
            <a:chExt cx="44" cy="46"/>
          </a:xfrm>
        </p:grpSpPr>
        <p:sp>
          <p:nvSpPr>
            <p:cNvPr id="8299" name="Oval 93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00" name="Oval 94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38" name="Line 95"/>
          <p:cNvSpPr>
            <a:spLocks noChangeShapeType="1"/>
          </p:cNvSpPr>
          <p:nvPr/>
        </p:nvSpPr>
        <p:spPr bwMode="auto">
          <a:xfrm flipH="1">
            <a:off x="901700" y="3941763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9" name="Group 96"/>
          <p:cNvGrpSpPr>
            <a:grpSpLocks/>
          </p:cNvGrpSpPr>
          <p:nvPr/>
        </p:nvGrpSpPr>
        <p:grpSpPr bwMode="auto">
          <a:xfrm>
            <a:off x="2390775" y="3906838"/>
            <a:ext cx="69850" cy="73025"/>
            <a:chOff x="1506" y="2461"/>
            <a:chExt cx="44" cy="46"/>
          </a:xfrm>
        </p:grpSpPr>
        <p:sp>
          <p:nvSpPr>
            <p:cNvPr id="8297" name="Oval 97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8" name="Oval 98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40" name="Line 99"/>
          <p:cNvSpPr>
            <a:spLocks noChangeShapeType="1"/>
          </p:cNvSpPr>
          <p:nvPr/>
        </p:nvSpPr>
        <p:spPr bwMode="auto">
          <a:xfrm flipH="1">
            <a:off x="2460625" y="3941763"/>
            <a:ext cx="566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41" name="Group 100"/>
          <p:cNvGrpSpPr>
            <a:grpSpLocks/>
          </p:cNvGrpSpPr>
          <p:nvPr/>
        </p:nvGrpSpPr>
        <p:grpSpPr bwMode="auto">
          <a:xfrm>
            <a:off x="2992438" y="3906838"/>
            <a:ext cx="69850" cy="73025"/>
            <a:chOff x="1885" y="2461"/>
            <a:chExt cx="44" cy="46"/>
          </a:xfrm>
        </p:grpSpPr>
        <p:sp>
          <p:nvSpPr>
            <p:cNvPr id="8295" name="Oval 101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6" name="Oval 102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242" name="Group 103"/>
          <p:cNvGrpSpPr>
            <a:grpSpLocks/>
          </p:cNvGrpSpPr>
          <p:nvPr/>
        </p:nvGrpSpPr>
        <p:grpSpPr bwMode="auto">
          <a:xfrm>
            <a:off x="868363" y="3906838"/>
            <a:ext cx="69850" cy="73025"/>
            <a:chOff x="547" y="2461"/>
            <a:chExt cx="44" cy="46"/>
          </a:xfrm>
        </p:grpSpPr>
        <p:sp>
          <p:nvSpPr>
            <p:cNvPr id="8293" name="Oval 104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4" name="Oval 105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43" name="Line 106"/>
          <p:cNvSpPr>
            <a:spLocks noChangeShapeType="1"/>
          </p:cNvSpPr>
          <p:nvPr/>
        </p:nvSpPr>
        <p:spPr bwMode="auto">
          <a:xfrm flipV="1">
            <a:off x="2000250" y="2057400"/>
            <a:ext cx="1588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44" name="Group 107"/>
          <p:cNvGrpSpPr>
            <a:grpSpLocks/>
          </p:cNvGrpSpPr>
          <p:nvPr/>
        </p:nvGrpSpPr>
        <p:grpSpPr bwMode="auto">
          <a:xfrm>
            <a:off x="1824038" y="5461000"/>
            <a:ext cx="355600" cy="476250"/>
            <a:chOff x="1149" y="3440"/>
            <a:chExt cx="224" cy="300"/>
          </a:xfrm>
        </p:grpSpPr>
        <p:sp>
          <p:nvSpPr>
            <p:cNvPr id="8289" name="Line 108"/>
            <p:cNvSpPr>
              <a:spLocks noChangeShapeType="1"/>
            </p:cNvSpPr>
            <p:nvPr/>
          </p:nvSpPr>
          <p:spPr bwMode="auto">
            <a:xfrm flipV="1">
              <a:off x="1261" y="3440"/>
              <a:ext cx="1" cy="2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109"/>
            <p:cNvSpPr>
              <a:spLocks noChangeShapeType="1"/>
            </p:cNvSpPr>
            <p:nvPr/>
          </p:nvSpPr>
          <p:spPr bwMode="auto">
            <a:xfrm>
              <a:off x="1149" y="3669"/>
              <a:ext cx="22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110"/>
            <p:cNvSpPr>
              <a:spLocks noChangeShapeType="1"/>
            </p:cNvSpPr>
            <p:nvPr/>
          </p:nvSpPr>
          <p:spPr bwMode="auto">
            <a:xfrm>
              <a:off x="1206" y="3708"/>
              <a:ext cx="11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111"/>
            <p:cNvSpPr>
              <a:spLocks noChangeShapeType="1"/>
            </p:cNvSpPr>
            <p:nvPr/>
          </p:nvSpPr>
          <p:spPr bwMode="auto">
            <a:xfrm>
              <a:off x="1245" y="3739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45" name="Group 112"/>
          <p:cNvGrpSpPr>
            <a:grpSpLocks/>
          </p:cNvGrpSpPr>
          <p:nvPr/>
        </p:nvGrpSpPr>
        <p:grpSpPr bwMode="auto">
          <a:xfrm>
            <a:off x="1962150" y="1998663"/>
            <a:ext cx="69850" cy="73025"/>
            <a:chOff x="1236" y="1259"/>
            <a:chExt cx="44" cy="46"/>
          </a:xfrm>
        </p:grpSpPr>
        <p:sp>
          <p:nvSpPr>
            <p:cNvPr id="8287" name="Oval 113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88" name="Oval 114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46" name="Rectangle 115"/>
          <p:cNvSpPr>
            <a:spLocks noChangeArrowheads="1"/>
          </p:cNvSpPr>
          <p:nvPr/>
        </p:nvSpPr>
        <p:spPr bwMode="auto">
          <a:xfrm>
            <a:off x="1703388" y="1589088"/>
            <a:ext cx="641350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7" name="Rectangle 116"/>
          <p:cNvSpPr>
            <a:spLocks noChangeArrowheads="1"/>
          </p:cNvSpPr>
          <p:nvPr/>
        </p:nvSpPr>
        <p:spPr bwMode="auto">
          <a:xfrm>
            <a:off x="1795463" y="1643063"/>
            <a:ext cx="393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Vdc</a:t>
            </a:r>
            <a:endParaRPr lang="en-US" altLang="en-US"/>
          </a:p>
        </p:txBody>
      </p:sp>
      <p:sp>
        <p:nvSpPr>
          <p:cNvPr id="8248" name="Rectangle 117"/>
          <p:cNvSpPr>
            <a:spLocks noChangeArrowheads="1"/>
          </p:cNvSpPr>
          <p:nvPr/>
        </p:nvSpPr>
        <p:spPr bwMode="auto">
          <a:xfrm>
            <a:off x="1973263" y="3832225"/>
            <a:ext cx="338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Load</a:t>
            </a:r>
            <a:endParaRPr lang="en-US" altLang="en-US"/>
          </a:p>
        </p:txBody>
      </p:sp>
      <p:sp>
        <p:nvSpPr>
          <p:cNvPr id="8249" name="Rectangle 118"/>
          <p:cNvSpPr>
            <a:spLocks noChangeArrowheads="1"/>
          </p:cNvSpPr>
          <p:nvPr/>
        </p:nvSpPr>
        <p:spPr bwMode="auto">
          <a:xfrm>
            <a:off x="2312988" y="3830638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50" name="Rectangle 119"/>
          <p:cNvSpPr>
            <a:spLocks noChangeArrowheads="1"/>
          </p:cNvSpPr>
          <p:nvPr/>
        </p:nvSpPr>
        <p:spPr bwMode="auto">
          <a:xfrm>
            <a:off x="1079500" y="2803525"/>
            <a:ext cx="230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A+</a:t>
            </a:r>
            <a:endParaRPr lang="en-US" altLang="en-US"/>
          </a:p>
        </p:txBody>
      </p:sp>
      <p:sp>
        <p:nvSpPr>
          <p:cNvPr id="8251" name="Rectangle 120"/>
          <p:cNvSpPr>
            <a:spLocks noChangeArrowheads="1"/>
          </p:cNvSpPr>
          <p:nvPr/>
        </p:nvSpPr>
        <p:spPr bwMode="auto">
          <a:xfrm>
            <a:off x="1309688" y="28019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52" name="Line 121"/>
          <p:cNvSpPr>
            <a:spLocks noChangeShapeType="1"/>
          </p:cNvSpPr>
          <p:nvPr/>
        </p:nvSpPr>
        <p:spPr bwMode="auto">
          <a:xfrm flipH="1">
            <a:off x="909638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122"/>
          <p:cNvSpPr>
            <a:spLocks noChangeShapeType="1"/>
          </p:cNvSpPr>
          <p:nvPr/>
        </p:nvSpPr>
        <p:spPr bwMode="auto">
          <a:xfrm flipH="1">
            <a:off x="3035300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123"/>
          <p:cNvSpPr>
            <a:spLocks noChangeShapeType="1"/>
          </p:cNvSpPr>
          <p:nvPr/>
        </p:nvSpPr>
        <p:spPr bwMode="auto">
          <a:xfrm flipH="1">
            <a:off x="3035300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124"/>
          <p:cNvSpPr>
            <a:spLocks noChangeShapeType="1"/>
          </p:cNvSpPr>
          <p:nvPr/>
        </p:nvSpPr>
        <p:spPr bwMode="auto">
          <a:xfrm flipH="1">
            <a:off x="909638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125"/>
          <p:cNvSpPr>
            <a:spLocks noChangeShapeType="1"/>
          </p:cNvSpPr>
          <p:nvPr/>
        </p:nvSpPr>
        <p:spPr bwMode="auto">
          <a:xfrm flipH="1">
            <a:off x="3043238" y="5137150"/>
            <a:ext cx="649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Rectangle 126"/>
          <p:cNvSpPr>
            <a:spLocks noChangeArrowheads="1"/>
          </p:cNvSpPr>
          <p:nvPr/>
        </p:nvSpPr>
        <p:spPr bwMode="auto">
          <a:xfrm>
            <a:off x="3198813" y="2803525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B+</a:t>
            </a:r>
            <a:endParaRPr lang="en-US" altLang="en-US"/>
          </a:p>
        </p:txBody>
      </p:sp>
      <p:sp>
        <p:nvSpPr>
          <p:cNvPr id="8258" name="Rectangle 127"/>
          <p:cNvSpPr>
            <a:spLocks noChangeArrowheads="1"/>
          </p:cNvSpPr>
          <p:nvPr/>
        </p:nvSpPr>
        <p:spPr bwMode="auto">
          <a:xfrm>
            <a:off x="3419475" y="28019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59" name="Rectangle 128"/>
          <p:cNvSpPr>
            <a:spLocks noChangeArrowheads="1"/>
          </p:cNvSpPr>
          <p:nvPr/>
        </p:nvSpPr>
        <p:spPr bwMode="auto">
          <a:xfrm>
            <a:off x="1090613" y="43259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8260" name="Rectangle 129"/>
          <p:cNvSpPr>
            <a:spLocks noChangeArrowheads="1"/>
          </p:cNvSpPr>
          <p:nvPr/>
        </p:nvSpPr>
        <p:spPr bwMode="auto">
          <a:xfrm>
            <a:off x="1219200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8261" name="Rectangle 130"/>
          <p:cNvSpPr>
            <a:spLocks noChangeArrowheads="1"/>
          </p:cNvSpPr>
          <p:nvPr/>
        </p:nvSpPr>
        <p:spPr bwMode="auto">
          <a:xfrm>
            <a:off x="1309688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62" name="Rectangle 131"/>
          <p:cNvSpPr>
            <a:spLocks noChangeArrowheads="1"/>
          </p:cNvSpPr>
          <p:nvPr/>
        </p:nvSpPr>
        <p:spPr bwMode="auto">
          <a:xfrm>
            <a:off x="3198813" y="4325938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8263" name="Rectangle 132"/>
          <p:cNvSpPr>
            <a:spLocks noChangeArrowheads="1"/>
          </p:cNvSpPr>
          <p:nvPr/>
        </p:nvSpPr>
        <p:spPr bwMode="auto">
          <a:xfrm>
            <a:off x="3317875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8264" name="Rectangle 133"/>
          <p:cNvSpPr>
            <a:spLocks noChangeArrowheads="1"/>
          </p:cNvSpPr>
          <p:nvPr/>
        </p:nvSpPr>
        <p:spPr bwMode="auto">
          <a:xfrm>
            <a:off x="3408363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65" name="Rectangle 134"/>
          <p:cNvSpPr>
            <a:spLocks noChangeArrowheads="1"/>
          </p:cNvSpPr>
          <p:nvPr/>
        </p:nvSpPr>
        <p:spPr bwMode="auto">
          <a:xfrm>
            <a:off x="549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Va</a:t>
            </a:r>
            <a:endParaRPr lang="en-US" altLang="en-US"/>
          </a:p>
        </p:txBody>
      </p:sp>
      <p:sp>
        <p:nvSpPr>
          <p:cNvPr id="8266" name="Rectangle 135"/>
          <p:cNvSpPr>
            <a:spLocks noChangeArrowheads="1"/>
          </p:cNvSpPr>
          <p:nvPr/>
        </p:nvSpPr>
        <p:spPr bwMode="auto">
          <a:xfrm>
            <a:off x="827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67" name="Rectangle 136"/>
          <p:cNvSpPr>
            <a:spLocks noChangeArrowheads="1"/>
          </p:cNvSpPr>
          <p:nvPr/>
        </p:nvSpPr>
        <p:spPr bwMode="auto">
          <a:xfrm>
            <a:off x="3216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Vb</a:t>
            </a:r>
            <a:endParaRPr lang="en-US" altLang="en-US"/>
          </a:p>
        </p:txBody>
      </p:sp>
      <p:sp>
        <p:nvSpPr>
          <p:cNvPr id="8268" name="Rectangle 137"/>
          <p:cNvSpPr>
            <a:spLocks noChangeArrowheads="1"/>
          </p:cNvSpPr>
          <p:nvPr/>
        </p:nvSpPr>
        <p:spPr bwMode="auto">
          <a:xfrm>
            <a:off x="3494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8269" name="Line 138"/>
          <p:cNvSpPr>
            <a:spLocks noChangeShapeType="1"/>
          </p:cNvSpPr>
          <p:nvPr/>
        </p:nvSpPr>
        <p:spPr bwMode="auto">
          <a:xfrm>
            <a:off x="3032125" y="327977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0" name="Line 139"/>
          <p:cNvSpPr>
            <a:spLocks noChangeShapeType="1"/>
          </p:cNvSpPr>
          <p:nvPr/>
        </p:nvSpPr>
        <p:spPr bwMode="auto">
          <a:xfrm>
            <a:off x="3022600" y="482282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1" name="Line 140"/>
          <p:cNvSpPr>
            <a:spLocks noChangeShapeType="1"/>
          </p:cNvSpPr>
          <p:nvPr/>
        </p:nvSpPr>
        <p:spPr bwMode="auto">
          <a:xfrm>
            <a:off x="909638" y="4814888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2" name="Rectangle 141"/>
          <p:cNvSpPr>
            <a:spLocks noChangeArrowheads="1"/>
          </p:cNvSpPr>
          <p:nvPr/>
        </p:nvSpPr>
        <p:spPr bwMode="auto">
          <a:xfrm>
            <a:off x="1011238" y="1031875"/>
            <a:ext cx="233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 BRIDGE INVERTER</a:t>
            </a:r>
            <a:endParaRPr lang="en-US" altLang="en-US"/>
          </a:p>
        </p:txBody>
      </p:sp>
      <p:sp>
        <p:nvSpPr>
          <p:cNvPr id="8273" name="Rectangle 142"/>
          <p:cNvSpPr>
            <a:spLocks noChangeArrowheads="1"/>
          </p:cNvSpPr>
          <p:nvPr/>
        </p:nvSpPr>
        <p:spPr bwMode="auto">
          <a:xfrm>
            <a:off x="3346450" y="10318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graphicFrame>
        <p:nvGraphicFramePr>
          <p:cNvPr id="8274" name="Object 143"/>
          <p:cNvGraphicFramePr>
            <a:graphicFrameLocks noChangeAspect="1"/>
          </p:cNvGraphicFramePr>
          <p:nvPr/>
        </p:nvGraphicFramePr>
        <p:xfrm>
          <a:off x="2459038" y="5964238"/>
          <a:ext cx="2373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5964238"/>
                        <a:ext cx="23733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5" name="Line 144"/>
          <p:cNvSpPr>
            <a:spLocks noChangeShapeType="1"/>
          </p:cNvSpPr>
          <p:nvPr/>
        </p:nvSpPr>
        <p:spPr bwMode="auto">
          <a:xfrm flipH="1" flipV="1">
            <a:off x="2228850" y="4311650"/>
            <a:ext cx="384175" cy="1614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8" name="Line 148"/>
          <p:cNvSpPr>
            <a:spLocks noChangeShapeType="1"/>
          </p:cNvSpPr>
          <p:nvPr/>
        </p:nvSpPr>
        <p:spPr bwMode="auto">
          <a:xfrm>
            <a:off x="3765550" y="2354263"/>
            <a:ext cx="4254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9" name="Line 149"/>
          <p:cNvSpPr>
            <a:spLocks noChangeShapeType="1"/>
          </p:cNvSpPr>
          <p:nvPr/>
        </p:nvSpPr>
        <p:spPr bwMode="auto">
          <a:xfrm>
            <a:off x="3881438" y="3467100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0" name="Line 150"/>
          <p:cNvSpPr>
            <a:spLocks noChangeShapeType="1"/>
          </p:cNvSpPr>
          <p:nvPr/>
        </p:nvSpPr>
        <p:spPr bwMode="auto">
          <a:xfrm>
            <a:off x="3881438" y="4005263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3" name="Line 153"/>
          <p:cNvSpPr>
            <a:spLocks noChangeShapeType="1"/>
          </p:cNvSpPr>
          <p:nvPr/>
        </p:nvSpPr>
        <p:spPr bwMode="auto">
          <a:xfrm>
            <a:off x="923925" y="45434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4" name="Line 154"/>
          <p:cNvSpPr>
            <a:spLocks noChangeShapeType="1"/>
          </p:cNvSpPr>
          <p:nvPr/>
        </p:nvSpPr>
        <p:spPr bwMode="auto">
          <a:xfrm>
            <a:off x="3035300" y="45434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5" name="Text Box 155"/>
          <p:cNvSpPr txBox="1">
            <a:spLocks noChangeArrowheads="1"/>
          </p:cNvSpPr>
          <p:nvPr/>
        </p:nvSpPr>
        <p:spPr bwMode="auto">
          <a:xfrm>
            <a:off x="1752600" y="3352800"/>
            <a:ext cx="76200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+ 0 −</a:t>
            </a:r>
          </a:p>
        </p:txBody>
      </p:sp>
      <p:sp>
        <p:nvSpPr>
          <p:cNvPr id="35996" name="Oval 156"/>
          <p:cNvSpPr>
            <a:spLocks noChangeArrowheads="1"/>
          </p:cNvSpPr>
          <p:nvPr/>
        </p:nvSpPr>
        <p:spPr bwMode="auto">
          <a:xfrm>
            <a:off x="3457575" y="2814638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97" name="Oval 157"/>
          <p:cNvSpPr>
            <a:spLocks noChangeArrowheads="1"/>
          </p:cNvSpPr>
          <p:nvPr/>
        </p:nvSpPr>
        <p:spPr bwMode="auto">
          <a:xfrm>
            <a:off x="3457575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98" name="Oval 158"/>
          <p:cNvSpPr>
            <a:spLocks noChangeArrowheads="1"/>
          </p:cNvSpPr>
          <p:nvPr/>
        </p:nvSpPr>
        <p:spPr bwMode="auto">
          <a:xfrm>
            <a:off x="1344613" y="2814638"/>
            <a:ext cx="461962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99" name="Oval 159"/>
          <p:cNvSpPr>
            <a:spLocks noChangeArrowheads="1"/>
          </p:cNvSpPr>
          <p:nvPr/>
        </p:nvSpPr>
        <p:spPr bwMode="auto">
          <a:xfrm>
            <a:off x="1346200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000" name="Line 160"/>
          <p:cNvSpPr>
            <a:spLocks noChangeShapeType="1"/>
          </p:cNvSpPr>
          <p:nvPr/>
        </p:nvSpPr>
        <p:spPr bwMode="auto">
          <a:xfrm>
            <a:off x="3048000" y="3048000"/>
            <a:ext cx="242888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35988" grpId="0" animBg="1"/>
      <p:bldP spid="35989" grpId="0" animBg="1"/>
      <p:bldP spid="35990" grpId="0" animBg="1"/>
      <p:bldP spid="35993" grpId="0" animBg="1"/>
      <p:bldP spid="35994" grpId="0" animBg="1"/>
      <p:bldP spid="35995" grpId="0" autoUpdateAnimBg="0"/>
      <p:bldP spid="35996" grpId="0" animBg="1"/>
      <p:bldP spid="35997" grpId="0" animBg="1"/>
      <p:bldP spid="35998" grpId="0" animBg="1"/>
      <p:bldP spid="35999" grpId="0" animBg="1"/>
      <p:bldP spid="360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C624B3-F881-4A38-B5CC-01CE2AC90C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/>
              <a:t>H-Bridge Inverter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28600" y="9144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/>
              <a:t> Square wave modulation: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</p:txBody>
      </p:sp>
      <p:pic>
        <p:nvPicPr>
          <p:cNvPr id="9221" name="Picture 4" descr="animsqwave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488"/>
            <a:ext cx="42243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anim_inv_cir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122488"/>
            <a:ext cx="44545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Component: H-bridge Circuit </a:t>
            </a:r>
            <a:endParaRPr lang="en-US" dirty="0"/>
          </a:p>
        </p:txBody>
      </p:sp>
      <p:pic>
        <p:nvPicPr>
          <p:cNvPr id="4102" name="Picture 6" descr="http://www.geekonfire.com/wiki/images/1/11/L298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99694"/>
            <a:ext cx="5181600" cy="452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9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5029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Connection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27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Power input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882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PWM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04297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output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Drive your car</a:t>
            </a:r>
          </a:p>
          <a:p>
            <a:r>
              <a:rPr lang="en-US" dirty="0" smtClean="0"/>
              <a:t>Forward, backward, turn around.</a:t>
            </a:r>
          </a:p>
          <a:p>
            <a:r>
              <a:rPr lang="en-US" dirty="0" smtClean="0"/>
              <a:t>Change the moving speed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Tasks</a:t>
            </a:r>
            <a:endParaRPr lang="en-US" dirty="0"/>
          </a:p>
        </p:txBody>
      </p:sp>
      <p:sp>
        <p:nvSpPr>
          <p:cNvPr id="11266" name="AutoShape 2" descr="https://www6.in.tum.de/pub/Main/Huangk/huang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s://www6.in.tum.de/pub/Main/Huangk/huang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>
                <a:solidFill>
                  <a:srgbClr val="4BACC6">
                    <a:lumMod val="50000"/>
                  </a:srgbClr>
                </a:solidFill>
              </a:rPr>
              <a:pPr algn="ctr"/>
              <a:t>5/2/2016</a:t>
            </a:fld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>
                <a:solidFill>
                  <a:srgbClr val="4BACC6">
                    <a:lumMod val="50000"/>
                  </a:srgbClr>
                </a:solidFill>
              </a:rPr>
              <a:pPr algn="ctr"/>
              <a:t>15</a:t>
            </a:fld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de-DE" dirty="0"/>
          </a:p>
        </p:txBody>
      </p:sp>
      <p:pic>
        <p:nvPicPr>
          <p:cNvPr id="1026" name="Picture 2" descr="C:\Users\Hardik Shah\AppData\Local\Microsoft\Windows\Temporary Internet Files\Content.IE5\G172DEFP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74912"/>
            <a:ext cx="1900238" cy="26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524000"/>
          </a:xfrm>
        </p:spPr>
        <p:txBody>
          <a:bodyPr/>
          <a:lstStyle/>
          <a:p>
            <a:r>
              <a:rPr lang="en-US" dirty="0" smtClean="0"/>
              <a:t>If you want to change the direction of the rotation, change the direction of current flow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motor turn?</a:t>
            </a:r>
            <a:endParaRPr lang="de-DE" dirty="0"/>
          </a:p>
        </p:txBody>
      </p:sp>
      <p:pic>
        <p:nvPicPr>
          <p:cNvPr id="1026" name="Picture 2" descr="C:\Projects\TU9\lectures\Practikum\presentations\fig\co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409709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1626327" y="2218509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66509" y="2218509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24000" y="2103571"/>
            <a:ext cx="228600" cy="206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6447609" y="2115321"/>
            <a:ext cx="228600" cy="206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902427" y="1646371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400" y="1644645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gnd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76600" y="243578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76600" y="2338254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3638550" y="1295400"/>
            <a:ext cx="723900" cy="503371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3" name="Picture 2" descr="C:\Projects\TU9\lectures\Practikum\presentations\fig\co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73" y="3549645"/>
            <a:ext cx="2409709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1638300" y="3863154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78482" y="3863154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535973" y="3748216"/>
            <a:ext cx="228600" cy="206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6459582" y="3759966"/>
            <a:ext cx="228600" cy="206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914400" y="3291016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gnd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79373" y="328929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V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88573" y="4235445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6600" y="4159245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3657600" y="3048000"/>
            <a:ext cx="685800" cy="425445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4038600"/>
            <a:ext cx="8486775" cy="2209800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nano</a:t>
            </a:r>
            <a:r>
              <a:rPr lang="en-US" dirty="0" smtClean="0"/>
              <a:t> board works @ 5 V, 0.5 </a:t>
            </a:r>
            <a:r>
              <a:rPr lang="en-US" dirty="0" err="1" smtClean="0"/>
              <a:t>Ams</a:t>
            </a:r>
            <a:r>
              <a:rPr lang="en-US" dirty="0" smtClean="0"/>
              <a:t> AT MOST</a:t>
            </a:r>
          </a:p>
          <a:p>
            <a:r>
              <a:rPr lang="en-US" dirty="0" smtClean="0"/>
              <a:t>Depending on the application, motors need huge amount of voltage and current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current does a motor need?</a:t>
            </a:r>
            <a:endParaRPr lang="de-DE" dirty="0"/>
          </a:p>
        </p:txBody>
      </p:sp>
      <p:pic>
        <p:nvPicPr>
          <p:cNvPr id="2050" name="Picture 2" descr="C:\Projects\TU9\lectures\Practikum\presentations\fig\Maglev-S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860">
            <a:off x="609600" y="1524000"/>
            <a:ext cx="2457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jects\TU9\lectures\Practikum\presentations\fig\250px-Bhopalshatab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445">
            <a:off x="3579364" y="1582547"/>
            <a:ext cx="2685520" cy="20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jects\TU9\lectures\Practikum\presentations\fig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5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00200"/>
          </a:xfrm>
        </p:spPr>
        <p:txBody>
          <a:bodyPr/>
          <a:lstStyle/>
          <a:p>
            <a:r>
              <a:rPr lang="en-US" dirty="0" smtClean="0"/>
              <a:t>Drive signal A &amp; B from your Nano board</a:t>
            </a:r>
          </a:p>
          <a:p>
            <a:pPr lvl="1"/>
            <a:r>
              <a:rPr lang="en-US" dirty="0" smtClean="0"/>
              <a:t>Transistor is an electronic switch</a:t>
            </a:r>
          </a:p>
          <a:p>
            <a:pPr lvl="1"/>
            <a:r>
              <a:rPr lang="en-US" dirty="0" smtClean="0"/>
              <a:t>What happens if A = 1, B = 1 and V = 25 K?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</a:t>
            </a:r>
            <a:endParaRPr lang="de-DE" dirty="0"/>
          </a:p>
        </p:txBody>
      </p:sp>
      <p:pic>
        <p:nvPicPr>
          <p:cNvPr id="5122" name="Picture 2" descr="C:\Projects\TU9\lectures\Practikum\presentations\fig\brid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7984"/>
            <a:ext cx="3581400" cy="30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jects\TU9\lectures\Practikum\presentations\fig\basic-brid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4921"/>
            <a:ext cx="2667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384663" y="1611086"/>
            <a:ext cx="1471748" cy="1811383"/>
          </a:xfrm>
          <a:custGeom>
            <a:avLst/>
            <a:gdLst>
              <a:gd name="connsiteX0" fmla="*/ 0 w 1471748"/>
              <a:gd name="connsiteY0" fmla="*/ 0 h 1811383"/>
              <a:gd name="connsiteX1" fmla="*/ 8708 w 1471748"/>
              <a:gd name="connsiteY1" fmla="*/ 348343 h 1811383"/>
              <a:gd name="connsiteX2" fmla="*/ 17417 w 1471748"/>
              <a:gd name="connsiteY2" fmla="*/ 513805 h 1811383"/>
              <a:gd name="connsiteX3" fmla="*/ 26126 w 1471748"/>
              <a:gd name="connsiteY3" fmla="*/ 574765 h 1811383"/>
              <a:gd name="connsiteX4" fmla="*/ 69668 w 1471748"/>
              <a:gd name="connsiteY4" fmla="*/ 609600 h 1811383"/>
              <a:gd name="connsiteX5" fmla="*/ 121920 w 1471748"/>
              <a:gd name="connsiteY5" fmla="*/ 627017 h 1811383"/>
              <a:gd name="connsiteX6" fmla="*/ 209006 w 1471748"/>
              <a:gd name="connsiteY6" fmla="*/ 653143 h 1811383"/>
              <a:gd name="connsiteX7" fmla="*/ 261257 w 1471748"/>
              <a:gd name="connsiteY7" fmla="*/ 661851 h 1811383"/>
              <a:gd name="connsiteX8" fmla="*/ 296091 w 1471748"/>
              <a:gd name="connsiteY8" fmla="*/ 670560 h 1811383"/>
              <a:gd name="connsiteX9" fmla="*/ 478971 w 1471748"/>
              <a:gd name="connsiteY9" fmla="*/ 679268 h 1811383"/>
              <a:gd name="connsiteX10" fmla="*/ 1306286 w 1471748"/>
              <a:gd name="connsiteY10" fmla="*/ 687977 h 1811383"/>
              <a:gd name="connsiteX11" fmla="*/ 1332411 w 1471748"/>
              <a:gd name="connsiteY11" fmla="*/ 696685 h 1811383"/>
              <a:gd name="connsiteX12" fmla="*/ 1367246 w 1471748"/>
              <a:gd name="connsiteY12" fmla="*/ 731520 h 1811383"/>
              <a:gd name="connsiteX13" fmla="*/ 1393371 w 1471748"/>
              <a:gd name="connsiteY13" fmla="*/ 748937 h 1811383"/>
              <a:gd name="connsiteX14" fmla="*/ 1419497 w 1471748"/>
              <a:gd name="connsiteY14" fmla="*/ 827314 h 1811383"/>
              <a:gd name="connsiteX15" fmla="*/ 1428206 w 1471748"/>
              <a:gd name="connsiteY15" fmla="*/ 853440 h 1811383"/>
              <a:gd name="connsiteX16" fmla="*/ 1436914 w 1471748"/>
              <a:gd name="connsiteY16" fmla="*/ 923108 h 1811383"/>
              <a:gd name="connsiteX17" fmla="*/ 1445623 w 1471748"/>
              <a:gd name="connsiteY17" fmla="*/ 957943 h 1811383"/>
              <a:gd name="connsiteX18" fmla="*/ 1454331 w 1471748"/>
              <a:gd name="connsiteY18" fmla="*/ 1062445 h 1811383"/>
              <a:gd name="connsiteX19" fmla="*/ 1463040 w 1471748"/>
              <a:gd name="connsiteY19" fmla="*/ 1201783 h 1811383"/>
              <a:gd name="connsiteX20" fmla="*/ 1471748 w 1471748"/>
              <a:gd name="connsiteY20" fmla="*/ 1323703 h 1811383"/>
              <a:gd name="connsiteX21" fmla="*/ 1463040 w 1471748"/>
              <a:gd name="connsiteY21" fmla="*/ 1811383 h 18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1748" h="1811383">
                <a:moveTo>
                  <a:pt x="0" y="0"/>
                </a:moveTo>
                <a:cubicBezTo>
                  <a:pt x="2903" y="116114"/>
                  <a:pt x="4773" y="232259"/>
                  <a:pt x="8708" y="348343"/>
                </a:cubicBezTo>
                <a:cubicBezTo>
                  <a:pt x="10579" y="403542"/>
                  <a:pt x="13181" y="458737"/>
                  <a:pt x="17417" y="513805"/>
                </a:cubicBezTo>
                <a:cubicBezTo>
                  <a:pt x="18991" y="534271"/>
                  <a:pt x="19635" y="555292"/>
                  <a:pt x="26126" y="574765"/>
                </a:cubicBezTo>
                <a:cubicBezTo>
                  <a:pt x="29273" y="584207"/>
                  <a:pt x="64334" y="607229"/>
                  <a:pt x="69668" y="609600"/>
                </a:cubicBezTo>
                <a:cubicBezTo>
                  <a:pt x="86445" y="617056"/>
                  <a:pt x="104503" y="621211"/>
                  <a:pt x="121920" y="627017"/>
                </a:cubicBezTo>
                <a:cubicBezTo>
                  <a:pt x="150792" y="636641"/>
                  <a:pt x="179071" y="647156"/>
                  <a:pt x="209006" y="653143"/>
                </a:cubicBezTo>
                <a:cubicBezTo>
                  <a:pt x="226320" y="656606"/>
                  <a:pt x="243943" y="658388"/>
                  <a:pt x="261257" y="661851"/>
                </a:cubicBezTo>
                <a:cubicBezTo>
                  <a:pt x="272993" y="664198"/>
                  <a:pt x="284160" y="669606"/>
                  <a:pt x="296091" y="670560"/>
                </a:cubicBezTo>
                <a:cubicBezTo>
                  <a:pt x="356926" y="675427"/>
                  <a:pt x="417951" y="678216"/>
                  <a:pt x="478971" y="679268"/>
                </a:cubicBezTo>
                <a:lnTo>
                  <a:pt x="1306286" y="687977"/>
                </a:lnTo>
                <a:cubicBezTo>
                  <a:pt x="1314994" y="690880"/>
                  <a:pt x="1324941" y="691350"/>
                  <a:pt x="1332411" y="696685"/>
                </a:cubicBezTo>
                <a:cubicBezTo>
                  <a:pt x="1345774" y="706230"/>
                  <a:pt x="1353583" y="722411"/>
                  <a:pt x="1367246" y="731520"/>
                </a:cubicBezTo>
                <a:lnTo>
                  <a:pt x="1393371" y="748937"/>
                </a:lnTo>
                <a:lnTo>
                  <a:pt x="1419497" y="827314"/>
                </a:lnTo>
                <a:lnTo>
                  <a:pt x="1428206" y="853440"/>
                </a:lnTo>
                <a:cubicBezTo>
                  <a:pt x="1431109" y="876663"/>
                  <a:pt x="1433067" y="900023"/>
                  <a:pt x="1436914" y="923108"/>
                </a:cubicBezTo>
                <a:cubicBezTo>
                  <a:pt x="1438882" y="934914"/>
                  <a:pt x="1444138" y="946066"/>
                  <a:pt x="1445623" y="957943"/>
                </a:cubicBezTo>
                <a:cubicBezTo>
                  <a:pt x="1449959" y="992628"/>
                  <a:pt x="1451841" y="1027579"/>
                  <a:pt x="1454331" y="1062445"/>
                </a:cubicBezTo>
                <a:cubicBezTo>
                  <a:pt x="1457647" y="1108863"/>
                  <a:pt x="1459944" y="1155349"/>
                  <a:pt x="1463040" y="1201783"/>
                </a:cubicBezTo>
                <a:cubicBezTo>
                  <a:pt x="1465750" y="1242436"/>
                  <a:pt x="1468845" y="1283063"/>
                  <a:pt x="1471748" y="1323703"/>
                </a:cubicBezTo>
                <a:cubicBezTo>
                  <a:pt x="1462817" y="1788158"/>
                  <a:pt x="1463040" y="1625572"/>
                  <a:pt x="1463040" y="1811383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eform 8"/>
          <p:cNvSpPr/>
          <p:nvPr/>
        </p:nvSpPr>
        <p:spPr>
          <a:xfrm>
            <a:off x="1297577" y="1593669"/>
            <a:ext cx="1454332" cy="1863634"/>
          </a:xfrm>
          <a:custGeom>
            <a:avLst/>
            <a:gdLst>
              <a:gd name="connsiteX0" fmla="*/ 1454332 w 1454332"/>
              <a:gd name="connsiteY0" fmla="*/ 0 h 1863634"/>
              <a:gd name="connsiteX1" fmla="*/ 1445623 w 1454332"/>
              <a:gd name="connsiteY1" fmla="*/ 78377 h 1863634"/>
              <a:gd name="connsiteX2" fmla="*/ 1428206 w 1454332"/>
              <a:gd name="connsiteY2" fmla="*/ 156754 h 1863634"/>
              <a:gd name="connsiteX3" fmla="*/ 1419497 w 1454332"/>
              <a:gd name="connsiteY3" fmla="*/ 261257 h 1863634"/>
              <a:gd name="connsiteX4" fmla="*/ 1410789 w 1454332"/>
              <a:gd name="connsiteY4" fmla="*/ 400594 h 1863634"/>
              <a:gd name="connsiteX5" fmla="*/ 1402080 w 1454332"/>
              <a:gd name="connsiteY5" fmla="*/ 470262 h 1863634"/>
              <a:gd name="connsiteX6" fmla="*/ 1393372 w 1454332"/>
              <a:gd name="connsiteY6" fmla="*/ 670560 h 1863634"/>
              <a:gd name="connsiteX7" fmla="*/ 1375954 w 1454332"/>
              <a:gd name="connsiteY7" fmla="*/ 792480 h 1863634"/>
              <a:gd name="connsiteX8" fmla="*/ 1358537 w 1454332"/>
              <a:gd name="connsiteY8" fmla="*/ 888274 h 1863634"/>
              <a:gd name="connsiteX9" fmla="*/ 1349829 w 1454332"/>
              <a:gd name="connsiteY9" fmla="*/ 914400 h 1863634"/>
              <a:gd name="connsiteX10" fmla="*/ 1332412 w 1454332"/>
              <a:gd name="connsiteY10" fmla="*/ 992777 h 1863634"/>
              <a:gd name="connsiteX11" fmla="*/ 1314994 w 1454332"/>
              <a:gd name="connsiteY11" fmla="*/ 1010194 h 1863634"/>
              <a:gd name="connsiteX12" fmla="*/ 1306286 w 1454332"/>
              <a:gd name="connsiteY12" fmla="*/ 1036320 h 1863634"/>
              <a:gd name="connsiteX13" fmla="*/ 1254034 w 1454332"/>
              <a:gd name="connsiteY13" fmla="*/ 1062445 h 1863634"/>
              <a:gd name="connsiteX14" fmla="*/ 1227909 w 1454332"/>
              <a:gd name="connsiteY14" fmla="*/ 1079862 h 1863634"/>
              <a:gd name="connsiteX15" fmla="*/ 1210492 w 1454332"/>
              <a:gd name="connsiteY15" fmla="*/ 1097280 h 1863634"/>
              <a:gd name="connsiteX16" fmla="*/ 1184366 w 1454332"/>
              <a:gd name="connsiteY16" fmla="*/ 1105988 h 1863634"/>
              <a:gd name="connsiteX17" fmla="*/ 1132114 w 1454332"/>
              <a:gd name="connsiteY17" fmla="*/ 1149531 h 1863634"/>
              <a:gd name="connsiteX18" fmla="*/ 1053737 w 1454332"/>
              <a:gd name="connsiteY18" fmla="*/ 1166948 h 1863634"/>
              <a:gd name="connsiteX19" fmla="*/ 984069 w 1454332"/>
              <a:gd name="connsiteY19" fmla="*/ 1175657 h 1863634"/>
              <a:gd name="connsiteX20" fmla="*/ 705394 w 1454332"/>
              <a:gd name="connsiteY20" fmla="*/ 1166948 h 1863634"/>
              <a:gd name="connsiteX21" fmla="*/ 644434 w 1454332"/>
              <a:gd name="connsiteY21" fmla="*/ 1158240 h 1863634"/>
              <a:gd name="connsiteX22" fmla="*/ 566057 w 1454332"/>
              <a:gd name="connsiteY22" fmla="*/ 1149531 h 1863634"/>
              <a:gd name="connsiteX23" fmla="*/ 539932 w 1454332"/>
              <a:gd name="connsiteY23" fmla="*/ 1140822 h 1863634"/>
              <a:gd name="connsiteX24" fmla="*/ 348343 w 1454332"/>
              <a:gd name="connsiteY24" fmla="*/ 1123405 h 1863634"/>
              <a:gd name="connsiteX25" fmla="*/ 113212 w 1454332"/>
              <a:gd name="connsiteY25" fmla="*/ 1132114 h 1863634"/>
              <a:gd name="connsiteX26" fmla="*/ 87086 w 1454332"/>
              <a:gd name="connsiteY26" fmla="*/ 1140822 h 1863634"/>
              <a:gd name="connsiteX27" fmla="*/ 78377 w 1454332"/>
              <a:gd name="connsiteY27" fmla="*/ 1166948 h 1863634"/>
              <a:gd name="connsiteX28" fmla="*/ 60960 w 1454332"/>
              <a:gd name="connsiteY28" fmla="*/ 1193074 h 1863634"/>
              <a:gd name="connsiteX29" fmla="*/ 52252 w 1454332"/>
              <a:gd name="connsiteY29" fmla="*/ 1245325 h 1863634"/>
              <a:gd name="connsiteX30" fmla="*/ 34834 w 1454332"/>
              <a:gd name="connsiteY30" fmla="*/ 1341120 h 1863634"/>
              <a:gd name="connsiteX31" fmla="*/ 26126 w 1454332"/>
              <a:gd name="connsiteY31" fmla="*/ 1680754 h 1863634"/>
              <a:gd name="connsiteX32" fmla="*/ 17417 w 1454332"/>
              <a:gd name="connsiteY32" fmla="*/ 1741714 h 1863634"/>
              <a:gd name="connsiteX33" fmla="*/ 0 w 1454332"/>
              <a:gd name="connsiteY33" fmla="*/ 1811382 h 1863634"/>
              <a:gd name="connsiteX34" fmla="*/ 0 w 1454332"/>
              <a:gd name="connsiteY34" fmla="*/ 1863634 h 18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4332" h="1863634">
                <a:moveTo>
                  <a:pt x="1454332" y="0"/>
                </a:moveTo>
                <a:cubicBezTo>
                  <a:pt x="1451429" y="26126"/>
                  <a:pt x="1449341" y="52355"/>
                  <a:pt x="1445623" y="78377"/>
                </a:cubicBezTo>
                <a:cubicBezTo>
                  <a:pt x="1441939" y="104167"/>
                  <a:pt x="1434543" y="131405"/>
                  <a:pt x="1428206" y="156754"/>
                </a:cubicBezTo>
                <a:cubicBezTo>
                  <a:pt x="1425303" y="191588"/>
                  <a:pt x="1421987" y="226391"/>
                  <a:pt x="1419497" y="261257"/>
                </a:cubicBezTo>
                <a:cubicBezTo>
                  <a:pt x="1416181" y="307675"/>
                  <a:pt x="1414654" y="354218"/>
                  <a:pt x="1410789" y="400594"/>
                </a:cubicBezTo>
                <a:cubicBezTo>
                  <a:pt x="1408845" y="423917"/>
                  <a:pt x="1404983" y="447039"/>
                  <a:pt x="1402080" y="470262"/>
                </a:cubicBezTo>
                <a:cubicBezTo>
                  <a:pt x="1399177" y="537028"/>
                  <a:pt x="1397296" y="603846"/>
                  <a:pt x="1393372" y="670560"/>
                </a:cubicBezTo>
                <a:cubicBezTo>
                  <a:pt x="1387921" y="763229"/>
                  <a:pt x="1393632" y="739448"/>
                  <a:pt x="1375954" y="792480"/>
                </a:cubicBezTo>
                <a:cubicBezTo>
                  <a:pt x="1372070" y="815787"/>
                  <a:pt x="1364626" y="863919"/>
                  <a:pt x="1358537" y="888274"/>
                </a:cubicBezTo>
                <a:cubicBezTo>
                  <a:pt x="1356311" y="897180"/>
                  <a:pt x="1351820" y="905439"/>
                  <a:pt x="1349829" y="914400"/>
                </a:cubicBezTo>
                <a:cubicBezTo>
                  <a:pt x="1347141" y="926496"/>
                  <a:pt x="1342789" y="975483"/>
                  <a:pt x="1332412" y="992777"/>
                </a:cubicBezTo>
                <a:cubicBezTo>
                  <a:pt x="1328188" y="999818"/>
                  <a:pt x="1320800" y="1004388"/>
                  <a:pt x="1314994" y="1010194"/>
                </a:cubicBezTo>
                <a:cubicBezTo>
                  <a:pt x="1312091" y="1018903"/>
                  <a:pt x="1312020" y="1029152"/>
                  <a:pt x="1306286" y="1036320"/>
                </a:cubicBezTo>
                <a:cubicBezTo>
                  <a:pt x="1294008" y="1051667"/>
                  <a:pt x="1271245" y="1056709"/>
                  <a:pt x="1254034" y="1062445"/>
                </a:cubicBezTo>
                <a:cubicBezTo>
                  <a:pt x="1245326" y="1068251"/>
                  <a:pt x="1236082" y="1073324"/>
                  <a:pt x="1227909" y="1079862"/>
                </a:cubicBezTo>
                <a:cubicBezTo>
                  <a:pt x="1221498" y="1084991"/>
                  <a:pt x="1217533" y="1093056"/>
                  <a:pt x="1210492" y="1097280"/>
                </a:cubicBezTo>
                <a:cubicBezTo>
                  <a:pt x="1202621" y="1102003"/>
                  <a:pt x="1193075" y="1103085"/>
                  <a:pt x="1184366" y="1105988"/>
                </a:cubicBezTo>
                <a:cubicBezTo>
                  <a:pt x="1165104" y="1125250"/>
                  <a:pt x="1156364" y="1137406"/>
                  <a:pt x="1132114" y="1149531"/>
                </a:cubicBezTo>
                <a:cubicBezTo>
                  <a:pt x="1111368" y="1159904"/>
                  <a:pt x="1072474" y="1164271"/>
                  <a:pt x="1053737" y="1166948"/>
                </a:cubicBezTo>
                <a:cubicBezTo>
                  <a:pt x="1030569" y="1170258"/>
                  <a:pt x="1007292" y="1172754"/>
                  <a:pt x="984069" y="1175657"/>
                </a:cubicBezTo>
                <a:cubicBezTo>
                  <a:pt x="891177" y="1172754"/>
                  <a:pt x="798209" y="1171708"/>
                  <a:pt x="705394" y="1166948"/>
                </a:cubicBezTo>
                <a:cubicBezTo>
                  <a:pt x="684895" y="1165897"/>
                  <a:pt x="664802" y="1160786"/>
                  <a:pt x="644434" y="1158240"/>
                </a:cubicBezTo>
                <a:cubicBezTo>
                  <a:pt x="618351" y="1154980"/>
                  <a:pt x="592183" y="1152434"/>
                  <a:pt x="566057" y="1149531"/>
                </a:cubicBezTo>
                <a:cubicBezTo>
                  <a:pt x="557349" y="1146628"/>
                  <a:pt x="549046" y="1141916"/>
                  <a:pt x="539932" y="1140822"/>
                </a:cubicBezTo>
                <a:cubicBezTo>
                  <a:pt x="476262" y="1133182"/>
                  <a:pt x="348343" y="1123405"/>
                  <a:pt x="348343" y="1123405"/>
                </a:cubicBezTo>
                <a:cubicBezTo>
                  <a:pt x="269966" y="1126308"/>
                  <a:pt x="191469" y="1126897"/>
                  <a:pt x="113212" y="1132114"/>
                </a:cubicBezTo>
                <a:cubicBezTo>
                  <a:pt x="104053" y="1132725"/>
                  <a:pt x="93577" y="1134331"/>
                  <a:pt x="87086" y="1140822"/>
                </a:cubicBezTo>
                <a:cubicBezTo>
                  <a:pt x="80595" y="1147313"/>
                  <a:pt x="82482" y="1158737"/>
                  <a:pt x="78377" y="1166948"/>
                </a:cubicBezTo>
                <a:cubicBezTo>
                  <a:pt x="73696" y="1176309"/>
                  <a:pt x="66766" y="1184365"/>
                  <a:pt x="60960" y="1193074"/>
                </a:cubicBezTo>
                <a:cubicBezTo>
                  <a:pt x="58057" y="1210491"/>
                  <a:pt x="55411" y="1227953"/>
                  <a:pt x="52252" y="1245325"/>
                </a:cubicBezTo>
                <a:cubicBezTo>
                  <a:pt x="27895" y="1379288"/>
                  <a:pt x="60512" y="1187058"/>
                  <a:pt x="34834" y="1341120"/>
                </a:cubicBezTo>
                <a:cubicBezTo>
                  <a:pt x="31931" y="1454331"/>
                  <a:pt x="31045" y="1567612"/>
                  <a:pt x="26126" y="1680754"/>
                </a:cubicBezTo>
                <a:cubicBezTo>
                  <a:pt x="25234" y="1701261"/>
                  <a:pt x="21443" y="1721586"/>
                  <a:pt x="17417" y="1741714"/>
                </a:cubicBezTo>
                <a:cubicBezTo>
                  <a:pt x="12722" y="1765187"/>
                  <a:pt x="0" y="1787445"/>
                  <a:pt x="0" y="1811382"/>
                </a:cubicBezTo>
                <a:lnTo>
                  <a:pt x="0" y="1863634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5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057400"/>
          </a:xfrm>
        </p:spPr>
        <p:txBody>
          <a:bodyPr/>
          <a:lstStyle/>
          <a:p>
            <a:r>
              <a:rPr lang="en-US" dirty="0" smtClean="0"/>
              <a:t>A &amp; B must be driven by square wave pulses as shown above</a:t>
            </a:r>
          </a:p>
          <a:p>
            <a:pPr lvl="1"/>
            <a:r>
              <a:rPr lang="en-US" dirty="0" smtClean="0"/>
              <a:t>Have you seen such square wave before?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5/2/2016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68298" y="1254512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8298" y="1252653"/>
            <a:ext cx="717396" cy="1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85694" y="1274955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85694" y="1994207"/>
            <a:ext cx="6934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79114" y="1256371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9114" y="1254512"/>
            <a:ext cx="1774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54016" y="1276814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4016" y="1996066"/>
            <a:ext cx="3237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65274" y="1290354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65274" y="1288495"/>
            <a:ext cx="717396" cy="1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082670" y="1310797"/>
            <a:ext cx="0" cy="719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jects\TU9\lectures\Practikum\presentations\fig\brid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438400" cy="21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687CD-2106-49EF-B2E6-72F2C5E873B5}" type="slidenum">
              <a:rPr lang="en-US" altLang="en-US"/>
              <a:pPr/>
              <a:t>6</a:t>
            </a:fld>
            <a:endParaRPr lang="en-US" altLang="en-US"/>
          </a:p>
        </p:txBody>
      </p:sp>
      <p:graphicFrame>
        <p:nvGraphicFramePr>
          <p:cNvPr id="4099" name="Object 141"/>
          <p:cNvGraphicFramePr>
            <a:graphicFrameLocks noChangeAspect="1"/>
          </p:cNvGraphicFramePr>
          <p:nvPr/>
        </p:nvGraphicFramePr>
        <p:xfrm>
          <a:off x="2459038" y="5964238"/>
          <a:ext cx="2373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5964238"/>
                        <a:ext cx="23733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Line 142"/>
          <p:cNvSpPr>
            <a:spLocks noChangeShapeType="1"/>
          </p:cNvSpPr>
          <p:nvPr/>
        </p:nvSpPr>
        <p:spPr bwMode="auto">
          <a:xfrm flipH="1" flipV="1">
            <a:off x="2228850" y="4311650"/>
            <a:ext cx="384175" cy="1614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143"/>
          <p:cNvSpPr>
            <a:spLocks noChangeShapeType="1"/>
          </p:cNvSpPr>
          <p:nvPr/>
        </p:nvSpPr>
        <p:spPr bwMode="auto">
          <a:xfrm>
            <a:off x="3960813" y="1306513"/>
            <a:ext cx="423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3960813" y="1882775"/>
            <a:ext cx="423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3959225" y="2420938"/>
            <a:ext cx="423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4" name="Line 146"/>
          <p:cNvSpPr>
            <a:spLocks noChangeShapeType="1"/>
          </p:cNvSpPr>
          <p:nvPr/>
        </p:nvSpPr>
        <p:spPr bwMode="auto">
          <a:xfrm>
            <a:off x="4075113" y="4911725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>
            <a:off x="4075113" y="5180013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4075113" y="5449888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4073525" y="5718175"/>
            <a:ext cx="3095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152"/>
          <p:cNvSpPr>
            <a:spLocks noChangeArrowheads="1"/>
          </p:cNvSpPr>
          <p:nvPr/>
        </p:nvSpPr>
        <p:spPr bwMode="auto">
          <a:xfrm>
            <a:off x="373063" y="7651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4109" name="Rectangle 153"/>
          <p:cNvSpPr>
            <a:spLocks noChangeArrowheads="1"/>
          </p:cNvSpPr>
          <p:nvPr/>
        </p:nvSpPr>
        <p:spPr bwMode="auto">
          <a:xfrm>
            <a:off x="4419600" y="838200"/>
            <a:ext cx="4200525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0" name="Rectangle 154"/>
          <p:cNvSpPr>
            <a:spLocks noChangeArrowheads="1"/>
          </p:cNvSpPr>
          <p:nvPr/>
        </p:nvSpPr>
        <p:spPr bwMode="auto">
          <a:xfrm>
            <a:off x="4522788" y="900113"/>
            <a:ext cx="1627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Switching rules</a:t>
            </a:r>
            <a:endParaRPr lang="en-US" altLang="en-US"/>
          </a:p>
        </p:txBody>
      </p:sp>
      <p:sp>
        <p:nvSpPr>
          <p:cNvPr id="4111" name="Rectangle 155"/>
          <p:cNvSpPr>
            <a:spLocks noChangeArrowheads="1"/>
          </p:cNvSpPr>
          <p:nvPr/>
        </p:nvSpPr>
        <p:spPr bwMode="auto">
          <a:xfrm>
            <a:off x="6153150" y="900113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12" name="Rectangle 156"/>
          <p:cNvSpPr>
            <a:spLocks noChangeArrowheads="1"/>
          </p:cNvSpPr>
          <p:nvPr/>
        </p:nvSpPr>
        <p:spPr bwMode="auto">
          <a:xfrm>
            <a:off x="4522788" y="1179513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13" name="Rectangle 157"/>
          <p:cNvSpPr>
            <a:spLocks noChangeArrowheads="1"/>
          </p:cNvSpPr>
          <p:nvPr/>
        </p:nvSpPr>
        <p:spPr bwMode="auto">
          <a:xfrm>
            <a:off x="4608513" y="1179513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14" name="Rectangle 158"/>
          <p:cNvSpPr>
            <a:spLocks noChangeArrowheads="1"/>
          </p:cNvSpPr>
          <p:nvPr/>
        </p:nvSpPr>
        <p:spPr bwMode="auto">
          <a:xfrm>
            <a:off x="4641850" y="1179513"/>
            <a:ext cx="15097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Either A+ or A</a:t>
            </a:r>
            <a:endParaRPr lang="en-US" altLang="en-US"/>
          </a:p>
        </p:txBody>
      </p:sp>
      <p:sp>
        <p:nvSpPr>
          <p:cNvPr id="4115" name="Rectangle 159"/>
          <p:cNvSpPr>
            <a:spLocks noChangeArrowheads="1"/>
          </p:cNvSpPr>
          <p:nvPr/>
        </p:nvSpPr>
        <p:spPr bwMode="auto">
          <a:xfrm>
            <a:off x="6156325" y="1179513"/>
            <a:ext cx="134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–</a:t>
            </a:r>
            <a:endParaRPr lang="en-US" altLang="en-US"/>
          </a:p>
        </p:txBody>
      </p:sp>
      <p:sp>
        <p:nvSpPr>
          <p:cNvPr id="4116" name="Rectangle 160"/>
          <p:cNvSpPr>
            <a:spLocks noChangeArrowheads="1"/>
          </p:cNvSpPr>
          <p:nvPr/>
        </p:nvSpPr>
        <p:spPr bwMode="auto">
          <a:xfrm>
            <a:off x="6291263" y="1179513"/>
            <a:ext cx="1141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is closed, </a:t>
            </a:r>
            <a:endParaRPr lang="en-US" altLang="en-US"/>
          </a:p>
        </p:txBody>
      </p:sp>
      <p:sp>
        <p:nvSpPr>
          <p:cNvPr id="4117" name="Rectangle 161"/>
          <p:cNvSpPr>
            <a:spLocks noChangeArrowheads="1"/>
          </p:cNvSpPr>
          <p:nvPr/>
        </p:nvSpPr>
        <p:spPr bwMode="auto">
          <a:xfrm>
            <a:off x="4641850" y="1455738"/>
            <a:ext cx="1585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but </a:t>
            </a:r>
            <a:r>
              <a:rPr lang="en-US" altLang="en-US" sz="1900" b="1" u="sng">
                <a:solidFill>
                  <a:srgbClr val="000000"/>
                </a:solidFill>
              </a:rPr>
              <a:t>never</a:t>
            </a:r>
            <a:r>
              <a:rPr lang="en-US" altLang="en-US" sz="1900">
                <a:solidFill>
                  <a:srgbClr val="000000"/>
                </a:solidFill>
              </a:rPr>
              <a:t> at th</a:t>
            </a:r>
            <a:endParaRPr lang="en-US" altLang="en-US"/>
          </a:p>
        </p:txBody>
      </p:sp>
      <p:sp>
        <p:nvSpPr>
          <p:cNvPr id="4118" name="Rectangle 162"/>
          <p:cNvSpPr>
            <a:spLocks noChangeArrowheads="1"/>
          </p:cNvSpPr>
          <p:nvPr/>
        </p:nvSpPr>
        <p:spPr bwMode="auto">
          <a:xfrm>
            <a:off x="6191250" y="1455738"/>
            <a:ext cx="1477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e same time *</a:t>
            </a:r>
            <a:endParaRPr lang="en-US" altLang="en-US"/>
          </a:p>
        </p:txBody>
      </p:sp>
      <p:sp>
        <p:nvSpPr>
          <p:cNvPr id="4119" name="Rectangle 163"/>
          <p:cNvSpPr>
            <a:spLocks noChangeArrowheads="1"/>
          </p:cNvSpPr>
          <p:nvPr/>
        </p:nvSpPr>
        <p:spPr bwMode="auto">
          <a:xfrm>
            <a:off x="7670800" y="145573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20" name="Rectangle 164"/>
          <p:cNvSpPr>
            <a:spLocks noChangeArrowheads="1"/>
          </p:cNvSpPr>
          <p:nvPr/>
        </p:nvSpPr>
        <p:spPr bwMode="auto">
          <a:xfrm>
            <a:off x="4522788" y="1735138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21" name="Rectangle 165"/>
          <p:cNvSpPr>
            <a:spLocks noChangeArrowheads="1"/>
          </p:cNvSpPr>
          <p:nvPr/>
        </p:nvSpPr>
        <p:spPr bwMode="auto">
          <a:xfrm>
            <a:off x="4608513" y="173513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22" name="Rectangle 166"/>
          <p:cNvSpPr>
            <a:spLocks noChangeArrowheads="1"/>
          </p:cNvSpPr>
          <p:nvPr/>
        </p:nvSpPr>
        <p:spPr bwMode="auto">
          <a:xfrm>
            <a:off x="4641850" y="1735138"/>
            <a:ext cx="15097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Either B+ or B</a:t>
            </a:r>
            <a:endParaRPr lang="en-US" altLang="en-US"/>
          </a:p>
        </p:txBody>
      </p:sp>
      <p:sp>
        <p:nvSpPr>
          <p:cNvPr id="4123" name="Rectangle 167"/>
          <p:cNvSpPr>
            <a:spLocks noChangeArrowheads="1"/>
          </p:cNvSpPr>
          <p:nvPr/>
        </p:nvSpPr>
        <p:spPr bwMode="auto">
          <a:xfrm>
            <a:off x="6156325" y="1735138"/>
            <a:ext cx="134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–</a:t>
            </a:r>
            <a:endParaRPr lang="en-US" altLang="en-US"/>
          </a:p>
        </p:txBody>
      </p:sp>
      <p:sp>
        <p:nvSpPr>
          <p:cNvPr id="4124" name="Rectangle 168"/>
          <p:cNvSpPr>
            <a:spLocks noChangeArrowheads="1"/>
          </p:cNvSpPr>
          <p:nvPr/>
        </p:nvSpPr>
        <p:spPr bwMode="auto">
          <a:xfrm>
            <a:off x="6291263" y="1735138"/>
            <a:ext cx="1141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is closed, </a:t>
            </a:r>
            <a:endParaRPr lang="en-US" altLang="en-US"/>
          </a:p>
        </p:txBody>
      </p:sp>
      <p:sp>
        <p:nvSpPr>
          <p:cNvPr id="4125" name="Rectangle 169"/>
          <p:cNvSpPr>
            <a:spLocks noChangeArrowheads="1"/>
          </p:cNvSpPr>
          <p:nvPr/>
        </p:nvSpPr>
        <p:spPr bwMode="auto">
          <a:xfrm>
            <a:off x="4641850" y="2011363"/>
            <a:ext cx="30241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but never at the same time *</a:t>
            </a:r>
            <a:endParaRPr lang="en-US" altLang="en-US"/>
          </a:p>
        </p:txBody>
      </p:sp>
      <p:sp>
        <p:nvSpPr>
          <p:cNvPr id="4126" name="Rectangle 170"/>
          <p:cNvSpPr>
            <a:spLocks noChangeArrowheads="1"/>
          </p:cNvSpPr>
          <p:nvPr/>
        </p:nvSpPr>
        <p:spPr bwMode="auto">
          <a:xfrm>
            <a:off x="7670800" y="2011363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27" name="Rectangle 171"/>
          <p:cNvSpPr>
            <a:spLocks noChangeArrowheads="1"/>
          </p:cNvSpPr>
          <p:nvPr/>
        </p:nvSpPr>
        <p:spPr bwMode="auto">
          <a:xfrm>
            <a:off x="4522788" y="2290763"/>
            <a:ext cx="408781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*same time closing would cause a short circuit from </a:t>
            </a:r>
            <a:r>
              <a:rPr lang="en-US" altLang="en-US" sz="1900" dirty="0" err="1">
                <a:solidFill>
                  <a:srgbClr val="000000"/>
                </a:solidFill>
              </a:rPr>
              <a:t>Vdc</a:t>
            </a:r>
            <a:r>
              <a:rPr lang="en-US" altLang="en-US" sz="1900" dirty="0">
                <a:solidFill>
                  <a:srgbClr val="000000"/>
                </a:solidFill>
              </a:rPr>
              <a:t> to ground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(shoot-through)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*To avoid s</a:t>
            </a:r>
            <a:r>
              <a:rPr lang="en-US" altLang="en-US" sz="1900" dirty="0" smtClean="0">
                <a:solidFill>
                  <a:srgbClr val="000000"/>
                </a:solidFill>
              </a:rPr>
              <a:t>hoot-through </a:t>
            </a:r>
            <a:r>
              <a:rPr lang="en-US" altLang="en-US" sz="1900" dirty="0">
                <a:solidFill>
                  <a:srgbClr val="000000"/>
                </a:solidFill>
              </a:rPr>
              <a:t>when using real switches (i.e. there are turn-on and turn-off delays) a dead-time or blanking time is implemented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128" name="Rectangle 173"/>
          <p:cNvSpPr>
            <a:spLocks noChangeArrowheads="1"/>
          </p:cNvSpPr>
          <p:nvPr/>
        </p:nvSpPr>
        <p:spPr bwMode="auto">
          <a:xfrm>
            <a:off x="8007350" y="256698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29" name="Rectangle 174"/>
          <p:cNvSpPr>
            <a:spLocks noChangeArrowheads="1"/>
          </p:cNvSpPr>
          <p:nvPr/>
        </p:nvSpPr>
        <p:spPr bwMode="auto">
          <a:xfrm>
            <a:off x="4419600" y="4419600"/>
            <a:ext cx="4200525" cy="1566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30" name="Rectangle 175"/>
          <p:cNvSpPr>
            <a:spLocks noChangeArrowheads="1"/>
          </p:cNvSpPr>
          <p:nvPr/>
        </p:nvSpPr>
        <p:spPr bwMode="auto">
          <a:xfrm>
            <a:off x="4522788" y="4481513"/>
            <a:ext cx="38211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Corresponding values of Va and Vb</a:t>
            </a:r>
            <a:endParaRPr lang="en-US" altLang="en-US"/>
          </a:p>
        </p:txBody>
      </p:sp>
      <p:sp>
        <p:nvSpPr>
          <p:cNvPr id="4131" name="Rectangle 176"/>
          <p:cNvSpPr>
            <a:spLocks noChangeArrowheads="1"/>
          </p:cNvSpPr>
          <p:nvPr/>
        </p:nvSpPr>
        <p:spPr bwMode="auto">
          <a:xfrm>
            <a:off x="8347075" y="4481513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32" name="Rectangle 177"/>
          <p:cNvSpPr>
            <a:spLocks noChangeArrowheads="1"/>
          </p:cNvSpPr>
          <p:nvPr/>
        </p:nvSpPr>
        <p:spPr bwMode="auto">
          <a:xfrm>
            <a:off x="4522788" y="4759325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33" name="Rectangle 178"/>
          <p:cNvSpPr>
            <a:spLocks noChangeArrowheads="1"/>
          </p:cNvSpPr>
          <p:nvPr/>
        </p:nvSpPr>
        <p:spPr bwMode="auto">
          <a:xfrm>
            <a:off x="4608513" y="4759325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34" name="Rectangle 179"/>
          <p:cNvSpPr>
            <a:spLocks noChangeArrowheads="1"/>
          </p:cNvSpPr>
          <p:nvPr/>
        </p:nvSpPr>
        <p:spPr bwMode="auto">
          <a:xfrm>
            <a:off x="4649788" y="4759325"/>
            <a:ext cx="2187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A+ closed, Va = Vdc</a:t>
            </a:r>
            <a:endParaRPr lang="en-US" altLang="en-US"/>
          </a:p>
        </p:txBody>
      </p:sp>
      <p:sp>
        <p:nvSpPr>
          <p:cNvPr id="4135" name="Rectangle 180"/>
          <p:cNvSpPr>
            <a:spLocks noChangeArrowheads="1"/>
          </p:cNvSpPr>
          <p:nvPr/>
        </p:nvSpPr>
        <p:spPr bwMode="auto">
          <a:xfrm>
            <a:off x="6845300" y="4759325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36" name="Rectangle 181"/>
          <p:cNvSpPr>
            <a:spLocks noChangeArrowheads="1"/>
          </p:cNvSpPr>
          <p:nvPr/>
        </p:nvSpPr>
        <p:spPr bwMode="auto">
          <a:xfrm>
            <a:off x="4522788" y="5037138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37" name="Rectangle 182"/>
          <p:cNvSpPr>
            <a:spLocks noChangeArrowheads="1"/>
          </p:cNvSpPr>
          <p:nvPr/>
        </p:nvSpPr>
        <p:spPr bwMode="auto">
          <a:xfrm>
            <a:off x="4608513" y="503713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38" name="Rectangle 183"/>
          <p:cNvSpPr>
            <a:spLocks noChangeArrowheads="1"/>
          </p:cNvSpPr>
          <p:nvPr/>
        </p:nvSpPr>
        <p:spPr bwMode="auto">
          <a:xfrm>
            <a:off x="4649788" y="503713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A</a:t>
            </a:r>
            <a:endParaRPr lang="en-US" altLang="en-US"/>
          </a:p>
        </p:txBody>
      </p:sp>
      <p:sp>
        <p:nvSpPr>
          <p:cNvPr id="4139" name="Rectangle 184"/>
          <p:cNvSpPr>
            <a:spLocks noChangeArrowheads="1"/>
          </p:cNvSpPr>
          <p:nvPr/>
        </p:nvSpPr>
        <p:spPr bwMode="auto">
          <a:xfrm>
            <a:off x="4811713" y="5037138"/>
            <a:ext cx="134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–</a:t>
            </a:r>
            <a:endParaRPr lang="en-US" altLang="en-US"/>
          </a:p>
        </p:txBody>
      </p:sp>
      <p:sp>
        <p:nvSpPr>
          <p:cNvPr id="4140" name="Rectangle 185"/>
          <p:cNvSpPr>
            <a:spLocks noChangeArrowheads="1"/>
          </p:cNvSpPr>
          <p:nvPr/>
        </p:nvSpPr>
        <p:spPr bwMode="auto">
          <a:xfrm>
            <a:off x="4945063" y="5037138"/>
            <a:ext cx="16049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closed, Va = 0</a:t>
            </a:r>
            <a:endParaRPr lang="en-US" altLang="en-US"/>
          </a:p>
        </p:txBody>
      </p:sp>
      <p:sp>
        <p:nvSpPr>
          <p:cNvPr id="4141" name="Rectangle 186"/>
          <p:cNvSpPr>
            <a:spLocks noChangeArrowheads="1"/>
          </p:cNvSpPr>
          <p:nvPr/>
        </p:nvSpPr>
        <p:spPr bwMode="auto">
          <a:xfrm>
            <a:off x="6556375" y="503713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42" name="Rectangle 187"/>
          <p:cNvSpPr>
            <a:spLocks noChangeArrowheads="1"/>
          </p:cNvSpPr>
          <p:nvPr/>
        </p:nvSpPr>
        <p:spPr bwMode="auto">
          <a:xfrm>
            <a:off x="4522788" y="5314950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43" name="Rectangle 188"/>
          <p:cNvSpPr>
            <a:spLocks noChangeArrowheads="1"/>
          </p:cNvSpPr>
          <p:nvPr/>
        </p:nvSpPr>
        <p:spPr bwMode="auto">
          <a:xfrm>
            <a:off x="4608513" y="53149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44" name="Rectangle 189"/>
          <p:cNvSpPr>
            <a:spLocks noChangeArrowheads="1"/>
          </p:cNvSpPr>
          <p:nvPr/>
        </p:nvSpPr>
        <p:spPr bwMode="auto">
          <a:xfrm>
            <a:off x="4649788" y="5314950"/>
            <a:ext cx="2187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B+ closed, Vb = Vdc</a:t>
            </a:r>
            <a:endParaRPr lang="en-US" altLang="en-US"/>
          </a:p>
        </p:txBody>
      </p:sp>
      <p:sp>
        <p:nvSpPr>
          <p:cNvPr id="4145" name="Rectangle 190"/>
          <p:cNvSpPr>
            <a:spLocks noChangeArrowheads="1"/>
          </p:cNvSpPr>
          <p:nvPr/>
        </p:nvSpPr>
        <p:spPr bwMode="auto">
          <a:xfrm>
            <a:off x="6845300" y="53149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46" name="Rectangle 191"/>
          <p:cNvSpPr>
            <a:spLocks noChangeArrowheads="1"/>
          </p:cNvSpPr>
          <p:nvPr/>
        </p:nvSpPr>
        <p:spPr bwMode="auto">
          <a:xfrm>
            <a:off x="4522788" y="5594350"/>
            <a:ext cx="8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4147" name="Rectangle 192"/>
          <p:cNvSpPr>
            <a:spLocks noChangeArrowheads="1"/>
          </p:cNvSpPr>
          <p:nvPr/>
        </p:nvSpPr>
        <p:spPr bwMode="auto">
          <a:xfrm>
            <a:off x="4608513" y="55943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48" name="Rectangle 193"/>
          <p:cNvSpPr>
            <a:spLocks noChangeArrowheads="1"/>
          </p:cNvSpPr>
          <p:nvPr/>
        </p:nvSpPr>
        <p:spPr bwMode="auto">
          <a:xfrm>
            <a:off x="4649788" y="5594350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B</a:t>
            </a:r>
            <a:endParaRPr lang="en-US" altLang="en-US"/>
          </a:p>
        </p:txBody>
      </p:sp>
      <p:sp>
        <p:nvSpPr>
          <p:cNvPr id="4149" name="Rectangle 194"/>
          <p:cNvSpPr>
            <a:spLocks noChangeArrowheads="1"/>
          </p:cNvSpPr>
          <p:nvPr/>
        </p:nvSpPr>
        <p:spPr bwMode="auto">
          <a:xfrm>
            <a:off x="4811713" y="5594350"/>
            <a:ext cx="134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–</a:t>
            </a:r>
            <a:endParaRPr lang="en-US" altLang="en-US"/>
          </a:p>
        </p:txBody>
      </p:sp>
      <p:sp>
        <p:nvSpPr>
          <p:cNvPr id="4150" name="Rectangle 195"/>
          <p:cNvSpPr>
            <a:spLocks noChangeArrowheads="1"/>
          </p:cNvSpPr>
          <p:nvPr/>
        </p:nvSpPr>
        <p:spPr bwMode="auto">
          <a:xfrm>
            <a:off x="4945063" y="5594350"/>
            <a:ext cx="16049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closed, Vb = 0</a:t>
            </a:r>
            <a:endParaRPr lang="en-US" altLang="en-US"/>
          </a:p>
        </p:txBody>
      </p:sp>
      <p:sp>
        <p:nvSpPr>
          <p:cNvPr id="4151" name="Rectangle 196"/>
          <p:cNvSpPr>
            <a:spLocks noChangeArrowheads="1"/>
          </p:cNvSpPr>
          <p:nvPr/>
        </p:nvSpPr>
        <p:spPr bwMode="auto">
          <a:xfrm>
            <a:off x="6556375" y="55943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52" name="Rectangle 197"/>
          <p:cNvSpPr>
            <a:spLocks noChangeArrowheads="1"/>
          </p:cNvSpPr>
          <p:nvPr/>
        </p:nvSpPr>
        <p:spPr bwMode="auto">
          <a:xfrm>
            <a:off x="501650" y="357188"/>
            <a:ext cx="814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H-Bridge Inverter Basics – Creating AC from DC</a:t>
            </a:r>
            <a:endParaRPr lang="en-US" altLang="en-US" sz="2400" b="1"/>
          </a:p>
        </p:txBody>
      </p:sp>
      <p:sp>
        <p:nvSpPr>
          <p:cNvPr id="4153" name="Rectangle 199"/>
          <p:cNvSpPr>
            <a:spLocks noChangeArrowheads="1"/>
          </p:cNvSpPr>
          <p:nvPr/>
        </p:nvSpPr>
        <p:spPr bwMode="auto">
          <a:xfrm>
            <a:off x="3421063" y="884238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154" name="Line 200"/>
          <p:cNvSpPr>
            <a:spLocks noChangeShapeType="1"/>
          </p:cNvSpPr>
          <p:nvPr/>
        </p:nvSpPr>
        <p:spPr bwMode="auto">
          <a:xfrm>
            <a:off x="833438" y="2351088"/>
            <a:ext cx="1587" cy="517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5" name="Line 201"/>
          <p:cNvSpPr>
            <a:spLocks noChangeShapeType="1"/>
          </p:cNvSpPr>
          <p:nvPr/>
        </p:nvSpPr>
        <p:spPr bwMode="auto">
          <a:xfrm>
            <a:off x="833438" y="2867025"/>
            <a:ext cx="1587" cy="177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0" name="Line 202"/>
          <p:cNvSpPr>
            <a:spLocks noChangeShapeType="1"/>
          </p:cNvSpPr>
          <p:nvPr/>
        </p:nvSpPr>
        <p:spPr bwMode="auto">
          <a:xfrm>
            <a:off x="833438" y="3044825"/>
            <a:ext cx="258762" cy="1571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" name="Line 203"/>
          <p:cNvSpPr>
            <a:spLocks noChangeShapeType="1"/>
          </p:cNvSpPr>
          <p:nvPr/>
        </p:nvSpPr>
        <p:spPr bwMode="auto">
          <a:xfrm>
            <a:off x="833438" y="3270250"/>
            <a:ext cx="1587" cy="677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8" name="Freeform 204"/>
          <p:cNvSpPr>
            <a:spLocks/>
          </p:cNvSpPr>
          <p:nvPr/>
        </p:nvSpPr>
        <p:spPr bwMode="auto">
          <a:xfrm>
            <a:off x="1397000" y="2879725"/>
            <a:ext cx="273050" cy="158750"/>
          </a:xfrm>
          <a:custGeom>
            <a:avLst/>
            <a:gdLst>
              <a:gd name="T0" fmla="*/ 138113 w 172"/>
              <a:gd name="T1" fmla="*/ 0 h 100"/>
              <a:gd name="T2" fmla="*/ 0 w 172"/>
              <a:gd name="T3" fmla="*/ 158750 h 100"/>
              <a:gd name="T4" fmla="*/ 273050 w 172"/>
              <a:gd name="T5" fmla="*/ 158750 h 100"/>
              <a:gd name="T6" fmla="*/ 138113 w 17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" h="100">
                <a:moveTo>
                  <a:pt x="87" y="0"/>
                </a:moveTo>
                <a:lnTo>
                  <a:pt x="0" y="100"/>
                </a:lnTo>
                <a:lnTo>
                  <a:pt x="172" y="100"/>
                </a:lnTo>
                <a:lnTo>
                  <a:pt x="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9" name="Freeform 205"/>
          <p:cNvSpPr>
            <a:spLocks/>
          </p:cNvSpPr>
          <p:nvPr/>
        </p:nvSpPr>
        <p:spPr bwMode="auto">
          <a:xfrm>
            <a:off x="1397000" y="2879725"/>
            <a:ext cx="273050" cy="158750"/>
          </a:xfrm>
          <a:custGeom>
            <a:avLst/>
            <a:gdLst>
              <a:gd name="T0" fmla="*/ 138113 w 172"/>
              <a:gd name="T1" fmla="*/ 0 h 100"/>
              <a:gd name="T2" fmla="*/ 0 w 172"/>
              <a:gd name="T3" fmla="*/ 158750 h 100"/>
              <a:gd name="T4" fmla="*/ 273050 w 172"/>
              <a:gd name="T5" fmla="*/ 158750 h 100"/>
              <a:gd name="T6" fmla="*/ 138113 w 17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" h="100">
                <a:moveTo>
                  <a:pt x="87" y="0"/>
                </a:moveTo>
                <a:lnTo>
                  <a:pt x="0" y="100"/>
                </a:lnTo>
                <a:lnTo>
                  <a:pt x="172" y="100"/>
                </a:lnTo>
                <a:lnTo>
                  <a:pt x="87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0" name="Line 206"/>
          <p:cNvSpPr>
            <a:spLocks noChangeShapeType="1"/>
          </p:cNvSpPr>
          <p:nvPr/>
        </p:nvSpPr>
        <p:spPr bwMode="auto">
          <a:xfrm>
            <a:off x="1381125" y="2879725"/>
            <a:ext cx="306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1" name="Line 207"/>
          <p:cNvSpPr>
            <a:spLocks noChangeShapeType="1"/>
          </p:cNvSpPr>
          <p:nvPr/>
        </p:nvSpPr>
        <p:spPr bwMode="auto">
          <a:xfrm flipV="1">
            <a:off x="1533525" y="2593975"/>
            <a:ext cx="1588" cy="285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2" name="Line 208"/>
          <p:cNvSpPr>
            <a:spLocks noChangeShapeType="1"/>
          </p:cNvSpPr>
          <p:nvPr/>
        </p:nvSpPr>
        <p:spPr bwMode="auto">
          <a:xfrm flipV="1">
            <a:off x="1533525" y="3048000"/>
            <a:ext cx="1588" cy="563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3" name="Line 209"/>
          <p:cNvSpPr>
            <a:spLocks noChangeShapeType="1"/>
          </p:cNvSpPr>
          <p:nvPr/>
        </p:nvSpPr>
        <p:spPr bwMode="auto">
          <a:xfrm flipH="1">
            <a:off x="842963" y="2593975"/>
            <a:ext cx="6905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4" name="Line 210"/>
          <p:cNvSpPr>
            <a:spLocks noChangeShapeType="1"/>
          </p:cNvSpPr>
          <p:nvPr/>
        </p:nvSpPr>
        <p:spPr bwMode="auto">
          <a:xfrm>
            <a:off x="3086100" y="2351088"/>
            <a:ext cx="1588" cy="517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5" name="Line 211"/>
          <p:cNvSpPr>
            <a:spLocks noChangeShapeType="1"/>
          </p:cNvSpPr>
          <p:nvPr/>
        </p:nvSpPr>
        <p:spPr bwMode="auto">
          <a:xfrm>
            <a:off x="3086100" y="2867025"/>
            <a:ext cx="1588" cy="177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" name="Line 212"/>
          <p:cNvSpPr>
            <a:spLocks noChangeShapeType="1"/>
          </p:cNvSpPr>
          <p:nvPr/>
        </p:nvSpPr>
        <p:spPr bwMode="auto">
          <a:xfrm>
            <a:off x="3086100" y="3044825"/>
            <a:ext cx="255588" cy="1571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Freeform 213"/>
          <p:cNvSpPr>
            <a:spLocks/>
          </p:cNvSpPr>
          <p:nvPr/>
        </p:nvSpPr>
        <p:spPr bwMode="auto">
          <a:xfrm>
            <a:off x="3649663" y="2879725"/>
            <a:ext cx="271462" cy="158750"/>
          </a:xfrm>
          <a:custGeom>
            <a:avLst/>
            <a:gdLst>
              <a:gd name="T0" fmla="*/ 134937 w 171"/>
              <a:gd name="T1" fmla="*/ 0 h 100"/>
              <a:gd name="T2" fmla="*/ 0 w 171"/>
              <a:gd name="T3" fmla="*/ 158750 h 100"/>
              <a:gd name="T4" fmla="*/ 271462 w 171"/>
              <a:gd name="T5" fmla="*/ 158750 h 100"/>
              <a:gd name="T6" fmla="*/ 134937 w 171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100">
                <a:moveTo>
                  <a:pt x="85" y="0"/>
                </a:moveTo>
                <a:lnTo>
                  <a:pt x="0" y="100"/>
                </a:lnTo>
                <a:lnTo>
                  <a:pt x="171" y="10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Freeform 214"/>
          <p:cNvSpPr>
            <a:spLocks/>
          </p:cNvSpPr>
          <p:nvPr/>
        </p:nvSpPr>
        <p:spPr bwMode="auto">
          <a:xfrm>
            <a:off x="3649663" y="2879725"/>
            <a:ext cx="271462" cy="158750"/>
          </a:xfrm>
          <a:custGeom>
            <a:avLst/>
            <a:gdLst>
              <a:gd name="T0" fmla="*/ 134937 w 171"/>
              <a:gd name="T1" fmla="*/ 0 h 100"/>
              <a:gd name="T2" fmla="*/ 0 w 171"/>
              <a:gd name="T3" fmla="*/ 158750 h 100"/>
              <a:gd name="T4" fmla="*/ 271462 w 171"/>
              <a:gd name="T5" fmla="*/ 158750 h 100"/>
              <a:gd name="T6" fmla="*/ 134937 w 171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100">
                <a:moveTo>
                  <a:pt x="85" y="0"/>
                </a:moveTo>
                <a:lnTo>
                  <a:pt x="0" y="100"/>
                </a:lnTo>
                <a:lnTo>
                  <a:pt x="171" y="100"/>
                </a:lnTo>
                <a:lnTo>
                  <a:pt x="85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215"/>
          <p:cNvSpPr>
            <a:spLocks noChangeShapeType="1"/>
          </p:cNvSpPr>
          <p:nvPr/>
        </p:nvSpPr>
        <p:spPr bwMode="auto">
          <a:xfrm>
            <a:off x="3632200" y="2879725"/>
            <a:ext cx="306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Line 216"/>
          <p:cNvSpPr>
            <a:spLocks noChangeShapeType="1"/>
          </p:cNvSpPr>
          <p:nvPr/>
        </p:nvSpPr>
        <p:spPr bwMode="auto">
          <a:xfrm flipV="1">
            <a:off x="3784600" y="2593975"/>
            <a:ext cx="1588" cy="285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1" name="Line 217"/>
          <p:cNvSpPr>
            <a:spLocks noChangeShapeType="1"/>
          </p:cNvSpPr>
          <p:nvPr/>
        </p:nvSpPr>
        <p:spPr bwMode="auto">
          <a:xfrm flipV="1">
            <a:off x="3784600" y="3048000"/>
            <a:ext cx="1588" cy="563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218"/>
          <p:cNvSpPr>
            <a:spLocks noChangeShapeType="1"/>
          </p:cNvSpPr>
          <p:nvPr/>
        </p:nvSpPr>
        <p:spPr bwMode="auto">
          <a:xfrm flipH="1">
            <a:off x="3084513" y="2593975"/>
            <a:ext cx="7000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219"/>
          <p:cNvSpPr>
            <a:spLocks noChangeShapeType="1"/>
          </p:cNvSpPr>
          <p:nvPr/>
        </p:nvSpPr>
        <p:spPr bwMode="auto">
          <a:xfrm>
            <a:off x="833438" y="3960813"/>
            <a:ext cx="1587" cy="519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220"/>
          <p:cNvSpPr>
            <a:spLocks noChangeShapeType="1"/>
          </p:cNvSpPr>
          <p:nvPr/>
        </p:nvSpPr>
        <p:spPr bwMode="auto">
          <a:xfrm>
            <a:off x="833438" y="4476750"/>
            <a:ext cx="1587" cy="177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9" name="Line 221"/>
          <p:cNvSpPr>
            <a:spLocks noChangeShapeType="1"/>
          </p:cNvSpPr>
          <p:nvPr/>
        </p:nvSpPr>
        <p:spPr bwMode="auto">
          <a:xfrm>
            <a:off x="833438" y="4654550"/>
            <a:ext cx="258762" cy="1571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Freeform 222"/>
          <p:cNvSpPr>
            <a:spLocks/>
          </p:cNvSpPr>
          <p:nvPr/>
        </p:nvSpPr>
        <p:spPr bwMode="auto">
          <a:xfrm>
            <a:off x="1397000" y="4489450"/>
            <a:ext cx="273050" cy="157163"/>
          </a:xfrm>
          <a:custGeom>
            <a:avLst/>
            <a:gdLst>
              <a:gd name="T0" fmla="*/ 138113 w 172"/>
              <a:gd name="T1" fmla="*/ 0 h 99"/>
              <a:gd name="T2" fmla="*/ 0 w 172"/>
              <a:gd name="T3" fmla="*/ 157163 h 99"/>
              <a:gd name="T4" fmla="*/ 273050 w 172"/>
              <a:gd name="T5" fmla="*/ 157163 h 99"/>
              <a:gd name="T6" fmla="*/ 138113 w 172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" h="99">
                <a:moveTo>
                  <a:pt x="87" y="0"/>
                </a:moveTo>
                <a:lnTo>
                  <a:pt x="0" y="99"/>
                </a:lnTo>
                <a:lnTo>
                  <a:pt x="172" y="99"/>
                </a:lnTo>
                <a:lnTo>
                  <a:pt x="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Freeform 223"/>
          <p:cNvSpPr>
            <a:spLocks/>
          </p:cNvSpPr>
          <p:nvPr/>
        </p:nvSpPr>
        <p:spPr bwMode="auto">
          <a:xfrm>
            <a:off x="1397000" y="4489450"/>
            <a:ext cx="273050" cy="157163"/>
          </a:xfrm>
          <a:custGeom>
            <a:avLst/>
            <a:gdLst>
              <a:gd name="T0" fmla="*/ 138113 w 172"/>
              <a:gd name="T1" fmla="*/ 0 h 99"/>
              <a:gd name="T2" fmla="*/ 0 w 172"/>
              <a:gd name="T3" fmla="*/ 157163 h 99"/>
              <a:gd name="T4" fmla="*/ 273050 w 172"/>
              <a:gd name="T5" fmla="*/ 157163 h 99"/>
              <a:gd name="T6" fmla="*/ 138113 w 172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" h="99">
                <a:moveTo>
                  <a:pt x="87" y="0"/>
                </a:moveTo>
                <a:lnTo>
                  <a:pt x="0" y="99"/>
                </a:lnTo>
                <a:lnTo>
                  <a:pt x="172" y="99"/>
                </a:lnTo>
                <a:lnTo>
                  <a:pt x="87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224"/>
          <p:cNvSpPr>
            <a:spLocks noChangeShapeType="1"/>
          </p:cNvSpPr>
          <p:nvPr/>
        </p:nvSpPr>
        <p:spPr bwMode="auto">
          <a:xfrm>
            <a:off x="1381125" y="4489450"/>
            <a:ext cx="306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225"/>
          <p:cNvSpPr>
            <a:spLocks noChangeShapeType="1"/>
          </p:cNvSpPr>
          <p:nvPr/>
        </p:nvSpPr>
        <p:spPr bwMode="auto">
          <a:xfrm flipV="1">
            <a:off x="1533525" y="4202113"/>
            <a:ext cx="1588" cy="287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226"/>
          <p:cNvSpPr>
            <a:spLocks noChangeShapeType="1"/>
          </p:cNvSpPr>
          <p:nvPr/>
        </p:nvSpPr>
        <p:spPr bwMode="auto">
          <a:xfrm flipV="1">
            <a:off x="1533525" y="4656138"/>
            <a:ext cx="1588" cy="563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227"/>
          <p:cNvSpPr>
            <a:spLocks noChangeShapeType="1"/>
          </p:cNvSpPr>
          <p:nvPr/>
        </p:nvSpPr>
        <p:spPr bwMode="auto">
          <a:xfrm flipH="1">
            <a:off x="836613" y="5219700"/>
            <a:ext cx="6969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228"/>
          <p:cNvSpPr>
            <a:spLocks noChangeShapeType="1"/>
          </p:cNvSpPr>
          <p:nvPr/>
        </p:nvSpPr>
        <p:spPr bwMode="auto">
          <a:xfrm>
            <a:off x="3086100" y="3960813"/>
            <a:ext cx="1588" cy="519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229"/>
          <p:cNvSpPr>
            <a:spLocks noChangeShapeType="1"/>
          </p:cNvSpPr>
          <p:nvPr/>
        </p:nvSpPr>
        <p:spPr bwMode="auto">
          <a:xfrm>
            <a:off x="3086100" y="4476750"/>
            <a:ext cx="1588" cy="177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230"/>
          <p:cNvSpPr>
            <a:spLocks noChangeShapeType="1"/>
          </p:cNvSpPr>
          <p:nvPr/>
        </p:nvSpPr>
        <p:spPr bwMode="auto">
          <a:xfrm>
            <a:off x="3086100" y="4654550"/>
            <a:ext cx="255588" cy="1571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Freeform 231"/>
          <p:cNvSpPr>
            <a:spLocks/>
          </p:cNvSpPr>
          <p:nvPr/>
        </p:nvSpPr>
        <p:spPr bwMode="auto">
          <a:xfrm>
            <a:off x="3649663" y="4489450"/>
            <a:ext cx="271462" cy="157163"/>
          </a:xfrm>
          <a:custGeom>
            <a:avLst/>
            <a:gdLst>
              <a:gd name="T0" fmla="*/ 134937 w 171"/>
              <a:gd name="T1" fmla="*/ 0 h 99"/>
              <a:gd name="T2" fmla="*/ 0 w 171"/>
              <a:gd name="T3" fmla="*/ 157163 h 99"/>
              <a:gd name="T4" fmla="*/ 271462 w 171"/>
              <a:gd name="T5" fmla="*/ 157163 h 99"/>
              <a:gd name="T6" fmla="*/ 134937 w 171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99">
                <a:moveTo>
                  <a:pt x="85" y="0"/>
                </a:moveTo>
                <a:lnTo>
                  <a:pt x="0" y="99"/>
                </a:lnTo>
                <a:lnTo>
                  <a:pt x="171" y="99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Freeform 232"/>
          <p:cNvSpPr>
            <a:spLocks/>
          </p:cNvSpPr>
          <p:nvPr/>
        </p:nvSpPr>
        <p:spPr bwMode="auto">
          <a:xfrm>
            <a:off x="3649663" y="4489450"/>
            <a:ext cx="271462" cy="157163"/>
          </a:xfrm>
          <a:custGeom>
            <a:avLst/>
            <a:gdLst>
              <a:gd name="T0" fmla="*/ 134937 w 171"/>
              <a:gd name="T1" fmla="*/ 0 h 99"/>
              <a:gd name="T2" fmla="*/ 0 w 171"/>
              <a:gd name="T3" fmla="*/ 157163 h 99"/>
              <a:gd name="T4" fmla="*/ 271462 w 171"/>
              <a:gd name="T5" fmla="*/ 157163 h 99"/>
              <a:gd name="T6" fmla="*/ 134937 w 171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99">
                <a:moveTo>
                  <a:pt x="85" y="0"/>
                </a:moveTo>
                <a:lnTo>
                  <a:pt x="0" y="99"/>
                </a:lnTo>
                <a:lnTo>
                  <a:pt x="171" y="99"/>
                </a:lnTo>
                <a:lnTo>
                  <a:pt x="85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Line 233"/>
          <p:cNvSpPr>
            <a:spLocks noChangeShapeType="1"/>
          </p:cNvSpPr>
          <p:nvPr/>
        </p:nvSpPr>
        <p:spPr bwMode="auto">
          <a:xfrm>
            <a:off x="3632200" y="4489450"/>
            <a:ext cx="306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" name="Line 234"/>
          <p:cNvSpPr>
            <a:spLocks noChangeShapeType="1"/>
          </p:cNvSpPr>
          <p:nvPr/>
        </p:nvSpPr>
        <p:spPr bwMode="auto">
          <a:xfrm flipV="1">
            <a:off x="3784600" y="4202113"/>
            <a:ext cx="1588" cy="287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9" name="Line 235"/>
          <p:cNvSpPr>
            <a:spLocks noChangeShapeType="1"/>
          </p:cNvSpPr>
          <p:nvPr/>
        </p:nvSpPr>
        <p:spPr bwMode="auto">
          <a:xfrm flipV="1">
            <a:off x="3784600" y="4656138"/>
            <a:ext cx="1588" cy="563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0" name="Line 236"/>
          <p:cNvSpPr>
            <a:spLocks noChangeShapeType="1"/>
          </p:cNvSpPr>
          <p:nvPr/>
        </p:nvSpPr>
        <p:spPr bwMode="auto">
          <a:xfrm>
            <a:off x="836613" y="5561013"/>
            <a:ext cx="22526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1" name="Line 237"/>
          <p:cNvSpPr>
            <a:spLocks noChangeShapeType="1"/>
          </p:cNvSpPr>
          <p:nvPr/>
        </p:nvSpPr>
        <p:spPr bwMode="auto">
          <a:xfrm>
            <a:off x="828675" y="2351088"/>
            <a:ext cx="22542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2" name="Freeform 238"/>
          <p:cNvSpPr>
            <a:spLocks/>
          </p:cNvSpPr>
          <p:nvPr/>
        </p:nvSpPr>
        <p:spPr bwMode="auto">
          <a:xfrm>
            <a:off x="1881188" y="3694113"/>
            <a:ext cx="525462" cy="536575"/>
          </a:xfrm>
          <a:custGeom>
            <a:avLst/>
            <a:gdLst>
              <a:gd name="T0" fmla="*/ 234950 w 331"/>
              <a:gd name="T1" fmla="*/ 1588 h 338"/>
              <a:gd name="T2" fmla="*/ 196850 w 331"/>
              <a:gd name="T3" fmla="*/ 9525 h 338"/>
              <a:gd name="T4" fmla="*/ 158750 w 331"/>
              <a:gd name="T5" fmla="*/ 20638 h 338"/>
              <a:gd name="T6" fmla="*/ 125412 w 331"/>
              <a:gd name="T7" fmla="*/ 38100 h 338"/>
              <a:gd name="T8" fmla="*/ 95250 w 331"/>
              <a:gd name="T9" fmla="*/ 60325 h 338"/>
              <a:gd name="T10" fmla="*/ 66675 w 331"/>
              <a:gd name="T11" fmla="*/ 87313 h 338"/>
              <a:gd name="T12" fmla="*/ 44450 w 331"/>
              <a:gd name="T13" fmla="*/ 119063 h 338"/>
              <a:gd name="T14" fmla="*/ 25400 w 331"/>
              <a:gd name="T15" fmla="*/ 152400 h 338"/>
              <a:gd name="T16" fmla="*/ 11112 w 331"/>
              <a:gd name="T17" fmla="*/ 187325 h 338"/>
              <a:gd name="T18" fmla="*/ 3175 w 331"/>
              <a:gd name="T19" fmla="*/ 228600 h 338"/>
              <a:gd name="T20" fmla="*/ 0 w 331"/>
              <a:gd name="T21" fmla="*/ 268288 h 338"/>
              <a:gd name="T22" fmla="*/ 3175 w 331"/>
              <a:gd name="T23" fmla="*/ 307975 h 338"/>
              <a:gd name="T24" fmla="*/ 11112 w 331"/>
              <a:gd name="T25" fmla="*/ 349250 h 338"/>
              <a:gd name="T26" fmla="*/ 25400 w 331"/>
              <a:gd name="T27" fmla="*/ 384175 h 338"/>
              <a:gd name="T28" fmla="*/ 44450 w 331"/>
              <a:gd name="T29" fmla="*/ 417513 h 338"/>
              <a:gd name="T30" fmla="*/ 66675 w 331"/>
              <a:gd name="T31" fmla="*/ 449263 h 338"/>
              <a:gd name="T32" fmla="*/ 95250 w 331"/>
              <a:gd name="T33" fmla="*/ 476250 h 338"/>
              <a:gd name="T34" fmla="*/ 125412 w 331"/>
              <a:gd name="T35" fmla="*/ 498475 h 338"/>
              <a:gd name="T36" fmla="*/ 158750 w 331"/>
              <a:gd name="T37" fmla="*/ 515938 h 338"/>
              <a:gd name="T38" fmla="*/ 196850 w 331"/>
              <a:gd name="T39" fmla="*/ 527050 h 338"/>
              <a:gd name="T40" fmla="*/ 234950 w 331"/>
              <a:gd name="T41" fmla="*/ 534988 h 338"/>
              <a:gd name="T42" fmla="*/ 276225 w 331"/>
              <a:gd name="T43" fmla="*/ 534988 h 338"/>
              <a:gd name="T44" fmla="*/ 315912 w 331"/>
              <a:gd name="T45" fmla="*/ 530225 h 338"/>
              <a:gd name="T46" fmla="*/ 352425 w 331"/>
              <a:gd name="T47" fmla="*/ 520700 h 338"/>
              <a:gd name="T48" fmla="*/ 387350 w 331"/>
              <a:gd name="T49" fmla="*/ 504825 h 338"/>
              <a:gd name="T50" fmla="*/ 419100 w 331"/>
              <a:gd name="T51" fmla="*/ 484188 h 338"/>
              <a:gd name="T52" fmla="*/ 449262 w 331"/>
              <a:gd name="T53" fmla="*/ 458788 h 338"/>
              <a:gd name="T54" fmla="*/ 473075 w 331"/>
              <a:gd name="T55" fmla="*/ 428625 h 338"/>
              <a:gd name="T56" fmla="*/ 493712 w 331"/>
              <a:gd name="T57" fmla="*/ 395288 h 338"/>
              <a:gd name="T58" fmla="*/ 509587 w 331"/>
              <a:gd name="T59" fmla="*/ 360363 h 338"/>
              <a:gd name="T60" fmla="*/ 519112 w 331"/>
              <a:gd name="T61" fmla="*/ 322263 h 338"/>
              <a:gd name="T62" fmla="*/ 525462 w 331"/>
              <a:gd name="T63" fmla="*/ 282575 h 338"/>
              <a:gd name="T64" fmla="*/ 523875 w 331"/>
              <a:gd name="T65" fmla="*/ 241300 h 338"/>
              <a:gd name="T66" fmla="*/ 517525 w 331"/>
              <a:gd name="T67" fmla="*/ 200025 h 338"/>
              <a:gd name="T68" fmla="*/ 504825 w 331"/>
              <a:gd name="T69" fmla="*/ 163513 h 338"/>
              <a:gd name="T70" fmla="*/ 487362 w 331"/>
              <a:gd name="T71" fmla="*/ 130175 h 338"/>
              <a:gd name="T72" fmla="*/ 466725 w 331"/>
              <a:gd name="T73" fmla="*/ 96838 h 338"/>
              <a:gd name="T74" fmla="*/ 438150 w 331"/>
              <a:gd name="T75" fmla="*/ 69850 h 338"/>
              <a:gd name="T76" fmla="*/ 409575 w 331"/>
              <a:gd name="T77" fmla="*/ 46038 h 338"/>
              <a:gd name="T78" fmla="*/ 376237 w 331"/>
              <a:gd name="T79" fmla="*/ 26988 h 338"/>
              <a:gd name="T80" fmla="*/ 339725 w 331"/>
              <a:gd name="T81" fmla="*/ 12700 h 338"/>
              <a:gd name="T82" fmla="*/ 303212 w 331"/>
              <a:gd name="T83" fmla="*/ 3175 h 338"/>
              <a:gd name="T84" fmla="*/ 261937 w 331"/>
              <a:gd name="T85" fmla="*/ 0 h 3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1" h="338">
                <a:moveTo>
                  <a:pt x="165" y="0"/>
                </a:moveTo>
                <a:lnTo>
                  <a:pt x="156" y="0"/>
                </a:lnTo>
                <a:lnTo>
                  <a:pt x="148" y="1"/>
                </a:lnTo>
                <a:lnTo>
                  <a:pt x="140" y="2"/>
                </a:lnTo>
                <a:lnTo>
                  <a:pt x="132" y="4"/>
                </a:lnTo>
                <a:lnTo>
                  <a:pt x="124" y="6"/>
                </a:lnTo>
                <a:lnTo>
                  <a:pt x="116" y="8"/>
                </a:lnTo>
                <a:lnTo>
                  <a:pt x="109" y="10"/>
                </a:lnTo>
                <a:lnTo>
                  <a:pt x="100" y="13"/>
                </a:lnTo>
                <a:lnTo>
                  <a:pt x="93" y="17"/>
                </a:lnTo>
                <a:lnTo>
                  <a:pt x="86" y="20"/>
                </a:lnTo>
                <a:lnTo>
                  <a:pt x="79" y="24"/>
                </a:lnTo>
                <a:lnTo>
                  <a:pt x="73" y="29"/>
                </a:lnTo>
                <a:lnTo>
                  <a:pt x="66" y="33"/>
                </a:lnTo>
                <a:lnTo>
                  <a:pt x="60" y="38"/>
                </a:lnTo>
                <a:lnTo>
                  <a:pt x="54" y="44"/>
                </a:lnTo>
                <a:lnTo>
                  <a:pt x="48" y="49"/>
                </a:lnTo>
                <a:lnTo>
                  <a:pt x="42" y="55"/>
                </a:lnTo>
                <a:lnTo>
                  <a:pt x="37" y="61"/>
                </a:lnTo>
                <a:lnTo>
                  <a:pt x="32" y="68"/>
                </a:lnTo>
                <a:lnTo>
                  <a:pt x="28" y="75"/>
                </a:lnTo>
                <a:lnTo>
                  <a:pt x="23" y="82"/>
                </a:lnTo>
                <a:lnTo>
                  <a:pt x="20" y="89"/>
                </a:lnTo>
                <a:lnTo>
                  <a:pt x="16" y="96"/>
                </a:lnTo>
                <a:lnTo>
                  <a:pt x="13" y="103"/>
                </a:lnTo>
                <a:lnTo>
                  <a:pt x="10" y="111"/>
                </a:lnTo>
                <a:lnTo>
                  <a:pt x="7" y="118"/>
                </a:lnTo>
                <a:lnTo>
                  <a:pt x="5" y="126"/>
                </a:lnTo>
                <a:lnTo>
                  <a:pt x="3" y="134"/>
                </a:lnTo>
                <a:lnTo>
                  <a:pt x="2" y="144"/>
                </a:lnTo>
                <a:lnTo>
                  <a:pt x="1" y="152"/>
                </a:lnTo>
                <a:lnTo>
                  <a:pt x="0" y="160"/>
                </a:lnTo>
                <a:lnTo>
                  <a:pt x="0" y="169"/>
                </a:lnTo>
                <a:lnTo>
                  <a:pt x="0" y="178"/>
                </a:lnTo>
                <a:lnTo>
                  <a:pt x="1" y="186"/>
                </a:lnTo>
                <a:lnTo>
                  <a:pt x="2" y="194"/>
                </a:lnTo>
                <a:lnTo>
                  <a:pt x="3" y="203"/>
                </a:lnTo>
                <a:lnTo>
                  <a:pt x="5" y="212"/>
                </a:lnTo>
                <a:lnTo>
                  <a:pt x="7" y="220"/>
                </a:lnTo>
                <a:lnTo>
                  <a:pt x="10" y="227"/>
                </a:lnTo>
                <a:lnTo>
                  <a:pt x="13" y="235"/>
                </a:lnTo>
                <a:lnTo>
                  <a:pt x="16" y="242"/>
                </a:lnTo>
                <a:lnTo>
                  <a:pt x="20" y="249"/>
                </a:lnTo>
                <a:lnTo>
                  <a:pt x="23" y="256"/>
                </a:lnTo>
                <a:lnTo>
                  <a:pt x="28" y="263"/>
                </a:lnTo>
                <a:lnTo>
                  <a:pt x="32" y="270"/>
                </a:lnTo>
                <a:lnTo>
                  <a:pt x="37" y="277"/>
                </a:lnTo>
                <a:lnTo>
                  <a:pt x="42" y="283"/>
                </a:lnTo>
                <a:lnTo>
                  <a:pt x="48" y="289"/>
                </a:lnTo>
                <a:lnTo>
                  <a:pt x="54" y="294"/>
                </a:lnTo>
                <a:lnTo>
                  <a:pt x="60" y="300"/>
                </a:lnTo>
                <a:lnTo>
                  <a:pt x="66" y="305"/>
                </a:lnTo>
                <a:lnTo>
                  <a:pt x="73" y="309"/>
                </a:lnTo>
                <a:lnTo>
                  <a:pt x="79" y="314"/>
                </a:lnTo>
                <a:lnTo>
                  <a:pt x="86" y="318"/>
                </a:lnTo>
                <a:lnTo>
                  <a:pt x="93" y="321"/>
                </a:lnTo>
                <a:lnTo>
                  <a:pt x="100" y="325"/>
                </a:lnTo>
                <a:lnTo>
                  <a:pt x="109" y="328"/>
                </a:lnTo>
                <a:lnTo>
                  <a:pt x="116" y="330"/>
                </a:lnTo>
                <a:lnTo>
                  <a:pt x="124" y="332"/>
                </a:lnTo>
                <a:lnTo>
                  <a:pt x="132" y="334"/>
                </a:lnTo>
                <a:lnTo>
                  <a:pt x="140" y="336"/>
                </a:lnTo>
                <a:lnTo>
                  <a:pt x="148" y="337"/>
                </a:lnTo>
                <a:lnTo>
                  <a:pt x="156" y="337"/>
                </a:lnTo>
                <a:lnTo>
                  <a:pt x="165" y="338"/>
                </a:lnTo>
                <a:lnTo>
                  <a:pt x="174" y="337"/>
                </a:lnTo>
                <a:lnTo>
                  <a:pt x="182" y="337"/>
                </a:lnTo>
                <a:lnTo>
                  <a:pt x="191" y="336"/>
                </a:lnTo>
                <a:lnTo>
                  <a:pt x="199" y="334"/>
                </a:lnTo>
                <a:lnTo>
                  <a:pt x="206" y="332"/>
                </a:lnTo>
                <a:lnTo>
                  <a:pt x="214" y="330"/>
                </a:lnTo>
                <a:lnTo>
                  <a:pt x="222" y="328"/>
                </a:lnTo>
                <a:lnTo>
                  <a:pt x="230" y="325"/>
                </a:lnTo>
                <a:lnTo>
                  <a:pt x="237" y="321"/>
                </a:lnTo>
                <a:lnTo>
                  <a:pt x="244" y="318"/>
                </a:lnTo>
                <a:lnTo>
                  <a:pt x="251" y="314"/>
                </a:lnTo>
                <a:lnTo>
                  <a:pt x="258" y="309"/>
                </a:lnTo>
                <a:lnTo>
                  <a:pt x="264" y="305"/>
                </a:lnTo>
                <a:lnTo>
                  <a:pt x="270" y="300"/>
                </a:lnTo>
                <a:lnTo>
                  <a:pt x="276" y="294"/>
                </a:lnTo>
                <a:lnTo>
                  <a:pt x="283" y="289"/>
                </a:lnTo>
                <a:lnTo>
                  <a:pt x="288" y="283"/>
                </a:lnTo>
                <a:lnTo>
                  <a:pt x="294" y="277"/>
                </a:lnTo>
                <a:lnTo>
                  <a:pt x="298" y="270"/>
                </a:lnTo>
                <a:lnTo>
                  <a:pt x="303" y="263"/>
                </a:lnTo>
                <a:lnTo>
                  <a:pt x="307" y="256"/>
                </a:lnTo>
                <a:lnTo>
                  <a:pt x="311" y="249"/>
                </a:lnTo>
                <a:lnTo>
                  <a:pt x="315" y="242"/>
                </a:lnTo>
                <a:lnTo>
                  <a:pt x="318" y="235"/>
                </a:lnTo>
                <a:lnTo>
                  <a:pt x="321" y="227"/>
                </a:lnTo>
                <a:lnTo>
                  <a:pt x="323" y="220"/>
                </a:lnTo>
                <a:lnTo>
                  <a:pt x="326" y="212"/>
                </a:lnTo>
                <a:lnTo>
                  <a:pt x="327" y="203"/>
                </a:lnTo>
                <a:lnTo>
                  <a:pt x="329" y="194"/>
                </a:lnTo>
                <a:lnTo>
                  <a:pt x="330" y="186"/>
                </a:lnTo>
                <a:lnTo>
                  <a:pt x="331" y="178"/>
                </a:lnTo>
                <a:lnTo>
                  <a:pt x="331" y="169"/>
                </a:lnTo>
                <a:lnTo>
                  <a:pt x="331" y="160"/>
                </a:lnTo>
                <a:lnTo>
                  <a:pt x="330" y="152"/>
                </a:lnTo>
                <a:lnTo>
                  <a:pt x="329" y="144"/>
                </a:lnTo>
                <a:lnTo>
                  <a:pt x="327" y="134"/>
                </a:lnTo>
                <a:lnTo>
                  <a:pt x="326" y="126"/>
                </a:lnTo>
                <a:lnTo>
                  <a:pt x="323" y="118"/>
                </a:lnTo>
                <a:lnTo>
                  <a:pt x="321" y="111"/>
                </a:lnTo>
                <a:lnTo>
                  <a:pt x="318" y="103"/>
                </a:lnTo>
                <a:lnTo>
                  <a:pt x="315" y="96"/>
                </a:lnTo>
                <a:lnTo>
                  <a:pt x="311" y="89"/>
                </a:lnTo>
                <a:lnTo>
                  <a:pt x="307" y="82"/>
                </a:lnTo>
                <a:lnTo>
                  <a:pt x="303" y="75"/>
                </a:lnTo>
                <a:lnTo>
                  <a:pt x="298" y="68"/>
                </a:lnTo>
                <a:lnTo>
                  <a:pt x="294" y="61"/>
                </a:lnTo>
                <a:lnTo>
                  <a:pt x="288" y="55"/>
                </a:lnTo>
                <a:lnTo>
                  <a:pt x="283" y="49"/>
                </a:lnTo>
                <a:lnTo>
                  <a:pt x="276" y="44"/>
                </a:lnTo>
                <a:lnTo>
                  <a:pt x="270" y="38"/>
                </a:lnTo>
                <a:lnTo>
                  <a:pt x="264" y="33"/>
                </a:lnTo>
                <a:lnTo>
                  <a:pt x="258" y="29"/>
                </a:lnTo>
                <a:lnTo>
                  <a:pt x="251" y="24"/>
                </a:lnTo>
                <a:lnTo>
                  <a:pt x="244" y="20"/>
                </a:lnTo>
                <a:lnTo>
                  <a:pt x="237" y="17"/>
                </a:lnTo>
                <a:lnTo>
                  <a:pt x="230" y="13"/>
                </a:lnTo>
                <a:lnTo>
                  <a:pt x="222" y="10"/>
                </a:lnTo>
                <a:lnTo>
                  <a:pt x="214" y="8"/>
                </a:lnTo>
                <a:lnTo>
                  <a:pt x="206" y="6"/>
                </a:lnTo>
                <a:lnTo>
                  <a:pt x="199" y="4"/>
                </a:lnTo>
                <a:lnTo>
                  <a:pt x="191" y="2"/>
                </a:lnTo>
                <a:lnTo>
                  <a:pt x="182" y="1"/>
                </a:lnTo>
                <a:lnTo>
                  <a:pt x="174" y="0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3" name="Freeform 239"/>
          <p:cNvSpPr>
            <a:spLocks/>
          </p:cNvSpPr>
          <p:nvPr/>
        </p:nvSpPr>
        <p:spPr bwMode="auto">
          <a:xfrm>
            <a:off x="1881188" y="3694113"/>
            <a:ext cx="525462" cy="536575"/>
          </a:xfrm>
          <a:custGeom>
            <a:avLst/>
            <a:gdLst>
              <a:gd name="T0" fmla="*/ 234950 w 331"/>
              <a:gd name="T1" fmla="*/ 1588 h 338"/>
              <a:gd name="T2" fmla="*/ 196850 w 331"/>
              <a:gd name="T3" fmla="*/ 9525 h 338"/>
              <a:gd name="T4" fmla="*/ 158750 w 331"/>
              <a:gd name="T5" fmla="*/ 20638 h 338"/>
              <a:gd name="T6" fmla="*/ 125412 w 331"/>
              <a:gd name="T7" fmla="*/ 38100 h 338"/>
              <a:gd name="T8" fmla="*/ 95250 w 331"/>
              <a:gd name="T9" fmla="*/ 60325 h 338"/>
              <a:gd name="T10" fmla="*/ 66675 w 331"/>
              <a:gd name="T11" fmla="*/ 87313 h 338"/>
              <a:gd name="T12" fmla="*/ 44450 w 331"/>
              <a:gd name="T13" fmla="*/ 119063 h 338"/>
              <a:gd name="T14" fmla="*/ 25400 w 331"/>
              <a:gd name="T15" fmla="*/ 152400 h 338"/>
              <a:gd name="T16" fmla="*/ 11112 w 331"/>
              <a:gd name="T17" fmla="*/ 187325 h 338"/>
              <a:gd name="T18" fmla="*/ 3175 w 331"/>
              <a:gd name="T19" fmla="*/ 228600 h 338"/>
              <a:gd name="T20" fmla="*/ 0 w 331"/>
              <a:gd name="T21" fmla="*/ 268288 h 338"/>
              <a:gd name="T22" fmla="*/ 3175 w 331"/>
              <a:gd name="T23" fmla="*/ 307975 h 338"/>
              <a:gd name="T24" fmla="*/ 11112 w 331"/>
              <a:gd name="T25" fmla="*/ 349250 h 338"/>
              <a:gd name="T26" fmla="*/ 25400 w 331"/>
              <a:gd name="T27" fmla="*/ 384175 h 338"/>
              <a:gd name="T28" fmla="*/ 44450 w 331"/>
              <a:gd name="T29" fmla="*/ 417513 h 338"/>
              <a:gd name="T30" fmla="*/ 66675 w 331"/>
              <a:gd name="T31" fmla="*/ 449263 h 338"/>
              <a:gd name="T32" fmla="*/ 95250 w 331"/>
              <a:gd name="T33" fmla="*/ 476250 h 338"/>
              <a:gd name="T34" fmla="*/ 125412 w 331"/>
              <a:gd name="T35" fmla="*/ 498475 h 338"/>
              <a:gd name="T36" fmla="*/ 158750 w 331"/>
              <a:gd name="T37" fmla="*/ 515938 h 338"/>
              <a:gd name="T38" fmla="*/ 196850 w 331"/>
              <a:gd name="T39" fmla="*/ 527050 h 338"/>
              <a:gd name="T40" fmla="*/ 234950 w 331"/>
              <a:gd name="T41" fmla="*/ 534988 h 338"/>
              <a:gd name="T42" fmla="*/ 276225 w 331"/>
              <a:gd name="T43" fmla="*/ 534988 h 338"/>
              <a:gd name="T44" fmla="*/ 315912 w 331"/>
              <a:gd name="T45" fmla="*/ 530225 h 338"/>
              <a:gd name="T46" fmla="*/ 352425 w 331"/>
              <a:gd name="T47" fmla="*/ 520700 h 338"/>
              <a:gd name="T48" fmla="*/ 387350 w 331"/>
              <a:gd name="T49" fmla="*/ 504825 h 338"/>
              <a:gd name="T50" fmla="*/ 419100 w 331"/>
              <a:gd name="T51" fmla="*/ 484188 h 338"/>
              <a:gd name="T52" fmla="*/ 449262 w 331"/>
              <a:gd name="T53" fmla="*/ 458788 h 338"/>
              <a:gd name="T54" fmla="*/ 473075 w 331"/>
              <a:gd name="T55" fmla="*/ 428625 h 338"/>
              <a:gd name="T56" fmla="*/ 493712 w 331"/>
              <a:gd name="T57" fmla="*/ 395288 h 338"/>
              <a:gd name="T58" fmla="*/ 509587 w 331"/>
              <a:gd name="T59" fmla="*/ 360363 h 338"/>
              <a:gd name="T60" fmla="*/ 519112 w 331"/>
              <a:gd name="T61" fmla="*/ 322263 h 338"/>
              <a:gd name="T62" fmla="*/ 525462 w 331"/>
              <a:gd name="T63" fmla="*/ 282575 h 338"/>
              <a:gd name="T64" fmla="*/ 523875 w 331"/>
              <a:gd name="T65" fmla="*/ 241300 h 338"/>
              <a:gd name="T66" fmla="*/ 517525 w 331"/>
              <a:gd name="T67" fmla="*/ 200025 h 338"/>
              <a:gd name="T68" fmla="*/ 504825 w 331"/>
              <a:gd name="T69" fmla="*/ 163513 h 338"/>
              <a:gd name="T70" fmla="*/ 487362 w 331"/>
              <a:gd name="T71" fmla="*/ 130175 h 338"/>
              <a:gd name="T72" fmla="*/ 466725 w 331"/>
              <a:gd name="T73" fmla="*/ 96838 h 338"/>
              <a:gd name="T74" fmla="*/ 438150 w 331"/>
              <a:gd name="T75" fmla="*/ 69850 h 338"/>
              <a:gd name="T76" fmla="*/ 409575 w 331"/>
              <a:gd name="T77" fmla="*/ 46038 h 338"/>
              <a:gd name="T78" fmla="*/ 376237 w 331"/>
              <a:gd name="T79" fmla="*/ 26988 h 338"/>
              <a:gd name="T80" fmla="*/ 339725 w 331"/>
              <a:gd name="T81" fmla="*/ 12700 h 338"/>
              <a:gd name="T82" fmla="*/ 303212 w 331"/>
              <a:gd name="T83" fmla="*/ 3175 h 338"/>
              <a:gd name="T84" fmla="*/ 261937 w 331"/>
              <a:gd name="T85" fmla="*/ 0 h 3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1" h="338">
                <a:moveTo>
                  <a:pt x="165" y="0"/>
                </a:moveTo>
                <a:lnTo>
                  <a:pt x="156" y="0"/>
                </a:lnTo>
                <a:lnTo>
                  <a:pt x="148" y="1"/>
                </a:lnTo>
                <a:lnTo>
                  <a:pt x="140" y="2"/>
                </a:lnTo>
                <a:lnTo>
                  <a:pt x="132" y="4"/>
                </a:lnTo>
                <a:lnTo>
                  <a:pt x="124" y="6"/>
                </a:lnTo>
                <a:lnTo>
                  <a:pt x="116" y="8"/>
                </a:lnTo>
                <a:lnTo>
                  <a:pt x="109" y="10"/>
                </a:lnTo>
                <a:lnTo>
                  <a:pt x="100" y="13"/>
                </a:lnTo>
                <a:lnTo>
                  <a:pt x="93" y="17"/>
                </a:lnTo>
                <a:lnTo>
                  <a:pt x="86" y="20"/>
                </a:lnTo>
                <a:lnTo>
                  <a:pt x="79" y="24"/>
                </a:lnTo>
                <a:lnTo>
                  <a:pt x="73" y="29"/>
                </a:lnTo>
                <a:lnTo>
                  <a:pt x="66" y="33"/>
                </a:lnTo>
                <a:lnTo>
                  <a:pt x="60" y="38"/>
                </a:lnTo>
                <a:lnTo>
                  <a:pt x="54" y="44"/>
                </a:lnTo>
                <a:lnTo>
                  <a:pt x="48" y="49"/>
                </a:lnTo>
                <a:lnTo>
                  <a:pt x="42" y="55"/>
                </a:lnTo>
                <a:lnTo>
                  <a:pt x="37" y="61"/>
                </a:lnTo>
                <a:lnTo>
                  <a:pt x="32" y="68"/>
                </a:lnTo>
                <a:lnTo>
                  <a:pt x="28" y="75"/>
                </a:lnTo>
                <a:lnTo>
                  <a:pt x="23" y="82"/>
                </a:lnTo>
                <a:lnTo>
                  <a:pt x="20" y="89"/>
                </a:lnTo>
                <a:lnTo>
                  <a:pt x="16" y="96"/>
                </a:lnTo>
                <a:lnTo>
                  <a:pt x="13" y="103"/>
                </a:lnTo>
                <a:lnTo>
                  <a:pt x="10" y="111"/>
                </a:lnTo>
                <a:lnTo>
                  <a:pt x="7" y="118"/>
                </a:lnTo>
                <a:lnTo>
                  <a:pt x="5" y="126"/>
                </a:lnTo>
                <a:lnTo>
                  <a:pt x="3" y="134"/>
                </a:lnTo>
                <a:lnTo>
                  <a:pt x="2" y="144"/>
                </a:lnTo>
                <a:lnTo>
                  <a:pt x="1" y="152"/>
                </a:lnTo>
                <a:lnTo>
                  <a:pt x="0" y="160"/>
                </a:lnTo>
                <a:lnTo>
                  <a:pt x="0" y="169"/>
                </a:lnTo>
                <a:lnTo>
                  <a:pt x="0" y="178"/>
                </a:lnTo>
                <a:lnTo>
                  <a:pt x="1" y="186"/>
                </a:lnTo>
                <a:lnTo>
                  <a:pt x="2" y="194"/>
                </a:lnTo>
                <a:lnTo>
                  <a:pt x="3" y="203"/>
                </a:lnTo>
                <a:lnTo>
                  <a:pt x="5" y="212"/>
                </a:lnTo>
                <a:lnTo>
                  <a:pt x="7" y="220"/>
                </a:lnTo>
                <a:lnTo>
                  <a:pt x="10" y="227"/>
                </a:lnTo>
                <a:lnTo>
                  <a:pt x="13" y="235"/>
                </a:lnTo>
                <a:lnTo>
                  <a:pt x="16" y="242"/>
                </a:lnTo>
                <a:lnTo>
                  <a:pt x="20" y="249"/>
                </a:lnTo>
                <a:lnTo>
                  <a:pt x="23" y="256"/>
                </a:lnTo>
                <a:lnTo>
                  <a:pt x="28" y="263"/>
                </a:lnTo>
                <a:lnTo>
                  <a:pt x="32" y="270"/>
                </a:lnTo>
                <a:lnTo>
                  <a:pt x="37" y="277"/>
                </a:lnTo>
                <a:lnTo>
                  <a:pt x="42" y="283"/>
                </a:lnTo>
                <a:lnTo>
                  <a:pt x="48" y="289"/>
                </a:lnTo>
                <a:lnTo>
                  <a:pt x="54" y="294"/>
                </a:lnTo>
                <a:lnTo>
                  <a:pt x="60" y="300"/>
                </a:lnTo>
                <a:lnTo>
                  <a:pt x="66" y="305"/>
                </a:lnTo>
                <a:lnTo>
                  <a:pt x="73" y="309"/>
                </a:lnTo>
                <a:lnTo>
                  <a:pt x="79" y="314"/>
                </a:lnTo>
                <a:lnTo>
                  <a:pt x="86" y="318"/>
                </a:lnTo>
                <a:lnTo>
                  <a:pt x="93" y="321"/>
                </a:lnTo>
                <a:lnTo>
                  <a:pt x="100" y="325"/>
                </a:lnTo>
                <a:lnTo>
                  <a:pt x="109" y="328"/>
                </a:lnTo>
                <a:lnTo>
                  <a:pt x="116" y="330"/>
                </a:lnTo>
                <a:lnTo>
                  <a:pt x="124" y="332"/>
                </a:lnTo>
                <a:lnTo>
                  <a:pt x="132" y="334"/>
                </a:lnTo>
                <a:lnTo>
                  <a:pt x="140" y="336"/>
                </a:lnTo>
                <a:lnTo>
                  <a:pt x="148" y="337"/>
                </a:lnTo>
                <a:lnTo>
                  <a:pt x="156" y="337"/>
                </a:lnTo>
                <a:lnTo>
                  <a:pt x="165" y="338"/>
                </a:lnTo>
                <a:lnTo>
                  <a:pt x="174" y="337"/>
                </a:lnTo>
                <a:lnTo>
                  <a:pt x="182" y="337"/>
                </a:lnTo>
                <a:lnTo>
                  <a:pt x="191" y="336"/>
                </a:lnTo>
                <a:lnTo>
                  <a:pt x="199" y="334"/>
                </a:lnTo>
                <a:lnTo>
                  <a:pt x="206" y="332"/>
                </a:lnTo>
                <a:lnTo>
                  <a:pt x="214" y="330"/>
                </a:lnTo>
                <a:lnTo>
                  <a:pt x="222" y="328"/>
                </a:lnTo>
                <a:lnTo>
                  <a:pt x="230" y="325"/>
                </a:lnTo>
                <a:lnTo>
                  <a:pt x="237" y="321"/>
                </a:lnTo>
                <a:lnTo>
                  <a:pt x="244" y="318"/>
                </a:lnTo>
                <a:lnTo>
                  <a:pt x="251" y="314"/>
                </a:lnTo>
                <a:lnTo>
                  <a:pt x="258" y="309"/>
                </a:lnTo>
                <a:lnTo>
                  <a:pt x="264" y="305"/>
                </a:lnTo>
                <a:lnTo>
                  <a:pt x="270" y="300"/>
                </a:lnTo>
                <a:lnTo>
                  <a:pt x="276" y="294"/>
                </a:lnTo>
                <a:lnTo>
                  <a:pt x="283" y="289"/>
                </a:lnTo>
                <a:lnTo>
                  <a:pt x="288" y="283"/>
                </a:lnTo>
                <a:lnTo>
                  <a:pt x="294" y="277"/>
                </a:lnTo>
                <a:lnTo>
                  <a:pt x="298" y="270"/>
                </a:lnTo>
                <a:lnTo>
                  <a:pt x="303" y="263"/>
                </a:lnTo>
                <a:lnTo>
                  <a:pt x="307" y="256"/>
                </a:lnTo>
                <a:lnTo>
                  <a:pt x="311" y="249"/>
                </a:lnTo>
                <a:lnTo>
                  <a:pt x="315" y="242"/>
                </a:lnTo>
                <a:lnTo>
                  <a:pt x="318" y="235"/>
                </a:lnTo>
                <a:lnTo>
                  <a:pt x="321" y="227"/>
                </a:lnTo>
                <a:lnTo>
                  <a:pt x="323" y="220"/>
                </a:lnTo>
                <a:lnTo>
                  <a:pt x="326" y="212"/>
                </a:lnTo>
                <a:lnTo>
                  <a:pt x="327" y="203"/>
                </a:lnTo>
                <a:lnTo>
                  <a:pt x="329" y="194"/>
                </a:lnTo>
                <a:lnTo>
                  <a:pt x="330" y="186"/>
                </a:lnTo>
                <a:lnTo>
                  <a:pt x="331" y="178"/>
                </a:lnTo>
                <a:lnTo>
                  <a:pt x="331" y="169"/>
                </a:lnTo>
                <a:lnTo>
                  <a:pt x="331" y="160"/>
                </a:lnTo>
                <a:lnTo>
                  <a:pt x="330" y="152"/>
                </a:lnTo>
                <a:lnTo>
                  <a:pt x="329" y="144"/>
                </a:lnTo>
                <a:lnTo>
                  <a:pt x="327" y="134"/>
                </a:lnTo>
                <a:lnTo>
                  <a:pt x="326" y="126"/>
                </a:lnTo>
                <a:lnTo>
                  <a:pt x="323" y="118"/>
                </a:lnTo>
                <a:lnTo>
                  <a:pt x="321" y="111"/>
                </a:lnTo>
                <a:lnTo>
                  <a:pt x="318" y="103"/>
                </a:lnTo>
                <a:lnTo>
                  <a:pt x="315" y="96"/>
                </a:lnTo>
                <a:lnTo>
                  <a:pt x="311" y="89"/>
                </a:lnTo>
                <a:lnTo>
                  <a:pt x="307" y="82"/>
                </a:lnTo>
                <a:lnTo>
                  <a:pt x="303" y="75"/>
                </a:lnTo>
                <a:lnTo>
                  <a:pt x="298" y="68"/>
                </a:lnTo>
                <a:lnTo>
                  <a:pt x="294" y="61"/>
                </a:lnTo>
                <a:lnTo>
                  <a:pt x="288" y="55"/>
                </a:lnTo>
                <a:lnTo>
                  <a:pt x="283" y="49"/>
                </a:lnTo>
                <a:lnTo>
                  <a:pt x="276" y="44"/>
                </a:lnTo>
                <a:lnTo>
                  <a:pt x="270" y="38"/>
                </a:lnTo>
                <a:lnTo>
                  <a:pt x="264" y="33"/>
                </a:lnTo>
                <a:lnTo>
                  <a:pt x="258" y="29"/>
                </a:lnTo>
                <a:lnTo>
                  <a:pt x="251" y="24"/>
                </a:lnTo>
                <a:lnTo>
                  <a:pt x="244" y="20"/>
                </a:lnTo>
                <a:lnTo>
                  <a:pt x="237" y="17"/>
                </a:lnTo>
                <a:lnTo>
                  <a:pt x="230" y="13"/>
                </a:lnTo>
                <a:lnTo>
                  <a:pt x="222" y="10"/>
                </a:lnTo>
                <a:lnTo>
                  <a:pt x="214" y="8"/>
                </a:lnTo>
                <a:lnTo>
                  <a:pt x="206" y="6"/>
                </a:lnTo>
                <a:lnTo>
                  <a:pt x="199" y="4"/>
                </a:lnTo>
                <a:lnTo>
                  <a:pt x="191" y="2"/>
                </a:lnTo>
                <a:lnTo>
                  <a:pt x="182" y="1"/>
                </a:lnTo>
                <a:lnTo>
                  <a:pt x="174" y="0"/>
                </a:lnTo>
                <a:lnTo>
                  <a:pt x="165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4" name="Freeform 240"/>
          <p:cNvSpPr>
            <a:spLocks/>
          </p:cNvSpPr>
          <p:nvPr/>
        </p:nvSpPr>
        <p:spPr bwMode="auto">
          <a:xfrm>
            <a:off x="1806575" y="3924300"/>
            <a:ext cx="74613" cy="76200"/>
          </a:xfrm>
          <a:custGeom>
            <a:avLst/>
            <a:gdLst>
              <a:gd name="T0" fmla="*/ 36513 w 47"/>
              <a:gd name="T1" fmla="*/ 0 h 48"/>
              <a:gd name="T2" fmla="*/ 33338 w 47"/>
              <a:gd name="T3" fmla="*/ 0 h 48"/>
              <a:gd name="T4" fmla="*/ 28575 w 47"/>
              <a:gd name="T5" fmla="*/ 1588 h 48"/>
              <a:gd name="T6" fmla="*/ 22225 w 47"/>
              <a:gd name="T7" fmla="*/ 3175 h 48"/>
              <a:gd name="T8" fmla="*/ 15875 w 47"/>
              <a:gd name="T9" fmla="*/ 6350 h 48"/>
              <a:gd name="T10" fmla="*/ 11113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11113 w 47"/>
              <a:gd name="T27" fmla="*/ 65088 h 48"/>
              <a:gd name="T28" fmla="*/ 15875 w 47"/>
              <a:gd name="T29" fmla="*/ 69850 h 48"/>
              <a:gd name="T30" fmla="*/ 22225 w 47"/>
              <a:gd name="T31" fmla="*/ 73025 h 48"/>
              <a:gd name="T32" fmla="*/ 28575 w 47"/>
              <a:gd name="T33" fmla="*/ 76200 h 48"/>
              <a:gd name="T34" fmla="*/ 33338 w 47"/>
              <a:gd name="T35" fmla="*/ 76200 h 48"/>
              <a:gd name="T36" fmla="*/ 36513 w 47"/>
              <a:gd name="T37" fmla="*/ 76200 h 48"/>
              <a:gd name="T38" fmla="*/ 39688 w 47"/>
              <a:gd name="T39" fmla="*/ 76200 h 48"/>
              <a:gd name="T40" fmla="*/ 44450 w 47"/>
              <a:gd name="T41" fmla="*/ 76200 h 48"/>
              <a:gd name="T42" fmla="*/ 50800 w 47"/>
              <a:gd name="T43" fmla="*/ 73025 h 48"/>
              <a:gd name="T44" fmla="*/ 57150 w 47"/>
              <a:gd name="T45" fmla="*/ 69850 h 48"/>
              <a:gd name="T46" fmla="*/ 61913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1913 w 47"/>
              <a:gd name="T63" fmla="*/ 11113 h 48"/>
              <a:gd name="T64" fmla="*/ 57150 w 47"/>
              <a:gd name="T65" fmla="*/ 6350 h 48"/>
              <a:gd name="T66" fmla="*/ 50800 w 47"/>
              <a:gd name="T67" fmla="*/ 3175 h 48"/>
              <a:gd name="T68" fmla="*/ 44450 w 47"/>
              <a:gd name="T69" fmla="*/ 1588 h 48"/>
              <a:gd name="T70" fmla="*/ 39688 w 47"/>
              <a:gd name="T71" fmla="*/ 0 h 48"/>
              <a:gd name="T72" fmla="*/ 36513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4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7" y="41"/>
                </a:lnTo>
                <a:lnTo>
                  <a:pt x="10" y="44"/>
                </a:lnTo>
                <a:lnTo>
                  <a:pt x="14" y="46"/>
                </a:lnTo>
                <a:lnTo>
                  <a:pt x="18" y="48"/>
                </a:lnTo>
                <a:lnTo>
                  <a:pt x="21" y="48"/>
                </a:lnTo>
                <a:lnTo>
                  <a:pt x="23" y="48"/>
                </a:lnTo>
                <a:lnTo>
                  <a:pt x="25" y="48"/>
                </a:lnTo>
                <a:lnTo>
                  <a:pt x="28" y="48"/>
                </a:lnTo>
                <a:lnTo>
                  <a:pt x="32" y="46"/>
                </a:lnTo>
                <a:lnTo>
                  <a:pt x="36" y="44"/>
                </a:lnTo>
                <a:lnTo>
                  <a:pt x="39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39" y="7"/>
                </a:lnTo>
                <a:lnTo>
                  <a:pt x="36" y="4"/>
                </a:lnTo>
                <a:lnTo>
                  <a:pt x="32" y="2"/>
                </a:lnTo>
                <a:lnTo>
                  <a:pt x="28" y="1"/>
                </a:lnTo>
                <a:lnTo>
                  <a:pt x="25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5" name="Freeform 241"/>
          <p:cNvSpPr>
            <a:spLocks/>
          </p:cNvSpPr>
          <p:nvPr/>
        </p:nvSpPr>
        <p:spPr bwMode="auto">
          <a:xfrm>
            <a:off x="1806575" y="3924300"/>
            <a:ext cx="74613" cy="76200"/>
          </a:xfrm>
          <a:custGeom>
            <a:avLst/>
            <a:gdLst>
              <a:gd name="T0" fmla="*/ 36513 w 47"/>
              <a:gd name="T1" fmla="*/ 0 h 48"/>
              <a:gd name="T2" fmla="*/ 33338 w 47"/>
              <a:gd name="T3" fmla="*/ 0 h 48"/>
              <a:gd name="T4" fmla="*/ 28575 w 47"/>
              <a:gd name="T5" fmla="*/ 1588 h 48"/>
              <a:gd name="T6" fmla="*/ 22225 w 47"/>
              <a:gd name="T7" fmla="*/ 3175 h 48"/>
              <a:gd name="T8" fmla="*/ 15875 w 47"/>
              <a:gd name="T9" fmla="*/ 6350 h 48"/>
              <a:gd name="T10" fmla="*/ 11113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11113 w 47"/>
              <a:gd name="T27" fmla="*/ 65088 h 48"/>
              <a:gd name="T28" fmla="*/ 15875 w 47"/>
              <a:gd name="T29" fmla="*/ 69850 h 48"/>
              <a:gd name="T30" fmla="*/ 22225 w 47"/>
              <a:gd name="T31" fmla="*/ 73025 h 48"/>
              <a:gd name="T32" fmla="*/ 28575 w 47"/>
              <a:gd name="T33" fmla="*/ 76200 h 48"/>
              <a:gd name="T34" fmla="*/ 33338 w 47"/>
              <a:gd name="T35" fmla="*/ 76200 h 48"/>
              <a:gd name="T36" fmla="*/ 36513 w 47"/>
              <a:gd name="T37" fmla="*/ 76200 h 48"/>
              <a:gd name="T38" fmla="*/ 39688 w 47"/>
              <a:gd name="T39" fmla="*/ 76200 h 48"/>
              <a:gd name="T40" fmla="*/ 44450 w 47"/>
              <a:gd name="T41" fmla="*/ 76200 h 48"/>
              <a:gd name="T42" fmla="*/ 50800 w 47"/>
              <a:gd name="T43" fmla="*/ 73025 h 48"/>
              <a:gd name="T44" fmla="*/ 57150 w 47"/>
              <a:gd name="T45" fmla="*/ 69850 h 48"/>
              <a:gd name="T46" fmla="*/ 61913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1913 w 47"/>
              <a:gd name="T63" fmla="*/ 11113 h 48"/>
              <a:gd name="T64" fmla="*/ 57150 w 47"/>
              <a:gd name="T65" fmla="*/ 6350 h 48"/>
              <a:gd name="T66" fmla="*/ 50800 w 47"/>
              <a:gd name="T67" fmla="*/ 3175 h 48"/>
              <a:gd name="T68" fmla="*/ 44450 w 47"/>
              <a:gd name="T69" fmla="*/ 1588 h 48"/>
              <a:gd name="T70" fmla="*/ 39688 w 47"/>
              <a:gd name="T71" fmla="*/ 0 h 48"/>
              <a:gd name="T72" fmla="*/ 36513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4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7" y="41"/>
                </a:lnTo>
                <a:lnTo>
                  <a:pt x="10" y="44"/>
                </a:lnTo>
                <a:lnTo>
                  <a:pt x="14" y="46"/>
                </a:lnTo>
                <a:lnTo>
                  <a:pt x="18" y="48"/>
                </a:lnTo>
                <a:lnTo>
                  <a:pt x="21" y="48"/>
                </a:lnTo>
                <a:lnTo>
                  <a:pt x="23" y="48"/>
                </a:lnTo>
                <a:lnTo>
                  <a:pt x="25" y="48"/>
                </a:lnTo>
                <a:lnTo>
                  <a:pt x="28" y="48"/>
                </a:lnTo>
                <a:lnTo>
                  <a:pt x="32" y="46"/>
                </a:lnTo>
                <a:lnTo>
                  <a:pt x="36" y="44"/>
                </a:lnTo>
                <a:lnTo>
                  <a:pt x="39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39" y="7"/>
                </a:lnTo>
                <a:lnTo>
                  <a:pt x="36" y="4"/>
                </a:lnTo>
                <a:lnTo>
                  <a:pt x="32" y="2"/>
                </a:lnTo>
                <a:lnTo>
                  <a:pt x="28" y="1"/>
                </a:lnTo>
                <a:lnTo>
                  <a:pt x="25" y="0"/>
                </a:lnTo>
                <a:lnTo>
                  <a:pt x="2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6" name="Line 242"/>
          <p:cNvSpPr>
            <a:spLocks noChangeShapeType="1"/>
          </p:cNvSpPr>
          <p:nvPr/>
        </p:nvSpPr>
        <p:spPr bwMode="auto">
          <a:xfrm flipH="1">
            <a:off x="828675" y="3960813"/>
            <a:ext cx="9779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7" name="Freeform 243"/>
          <p:cNvSpPr>
            <a:spLocks/>
          </p:cNvSpPr>
          <p:nvPr/>
        </p:nvSpPr>
        <p:spPr bwMode="auto">
          <a:xfrm>
            <a:off x="2406650" y="3924300"/>
            <a:ext cx="74613" cy="76200"/>
          </a:xfrm>
          <a:custGeom>
            <a:avLst/>
            <a:gdLst>
              <a:gd name="T0" fmla="*/ 38100 w 47"/>
              <a:gd name="T1" fmla="*/ 0 h 48"/>
              <a:gd name="T2" fmla="*/ 33338 w 47"/>
              <a:gd name="T3" fmla="*/ 0 h 48"/>
              <a:gd name="T4" fmla="*/ 30163 w 47"/>
              <a:gd name="T5" fmla="*/ 1588 h 48"/>
              <a:gd name="T6" fmla="*/ 23813 w 47"/>
              <a:gd name="T7" fmla="*/ 3175 h 48"/>
              <a:gd name="T8" fmla="*/ 17463 w 47"/>
              <a:gd name="T9" fmla="*/ 6350 h 48"/>
              <a:gd name="T10" fmla="*/ 9525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9525 w 47"/>
              <a:gd name="T27" fmla="*/ 65088 h 48"/>
              <a:gd name="T28" fmla="*/ 17463 w 47"/>
              <a:gd name="T29" fmla="*/ 69850 h 48"/>
              <a:gd name="T30" fmla="*/ 23813 w 47"/>
              <a:gd name="T31" fmla="*/ 73025 h 48"/>
              <a:gd name="T32" fmla="*/ 30163 w 47"/>
              <a:gd name="T33" fmla="*/ 76200 h 48"/>
              <a:gd name="T34" fmla="*/ 33338 w 47"/>
              <a:gd name="T35" fmla="*/ 76200 h 48"/>
              <a:gd name="T36" fmla="*/ 38100 w 47"/>
              <a:gd name="T37" fmla="*/ 76200 h 48"/>
              <a:gd name="T38" fmla="*/ 41275 w 47"/>
              <a:gd name="T39" fmla="*/ 76200 h 48"/>
              <a:gd name="T40" fmla="*/ 44450 w 47"/>
              <a:gd name="T41" fmla="*/ 76200 h 48"/>
              <a:gd name="T42" fmla="*/ 52388 w 47"/>
              <a:gd name="T43" fmla="*/ 73025 h 48"/>
              <a:gd name="T44" fmla="*/ 57150 w 47"/>
              <a:gd name="T45" fmla="*/ 69850 h 48"/>
              <a:gd name="T46" fmla="*/ 63500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3500 w 47"/>
              <a:gd name="T63" fmla="*/ 11113 h 48"/>
              <a:gd name="T64" fmla="*/ 57150 w 47"/>
              <a:gd name="T65" fmla="*/ 6350 h 48"/>
              <a:gd name="T66" fmla="*/ 52388 w 47"/>
              <a:gd name="T67" fmla="*/ 3175 h 48"/>
              <a:gd name="T68" fmla="*/ 44450 w 47"/>
              <a:gd name="T69" fmla="*/ 1588 h 48"/>
              <a:gd name="T70" fmla="*/ 41275 w 47"/>
              <a:gd name="T71" fmla="*/ 0 h 48"/>
              <a:gd name="T72" fmla="*/ 38100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21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6" y="41"/>
                </a:lnTo>
                <a:lnTo>
                  <a:pt x="11" y="44"/>
                </a:lnTo>
                <a:lnTo>
                  <a:pt x="15" y="46"/>
                </a:lnTo>
                <a:lnTo>
                  <a:pt x="19" y="48"/>
                </a:lnTo>
                <a:lnTo>
                  <a:pt x="21" y="48"/>
                </a:lnTo>
                <a:lnTo>
                  <a:pt x="24" y="48"/>
                </a:lnTo>
                <a:lnTo>
                  <a:pt x="26" y="48"/>
                </a:lnTo>
                <a:lnTo>
                  <a:pt x="28" y="48"/>
                </a:lnTo>
                <a:lnTo>
                  <a:pt x="33" y="46"/>
                </a:lnTo>
                <a:lnTo>
                  <a:pt x="36" y="44"/>
                </a:lnTo>
                <a:lnTo>
                  <a:pt x="40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40" y="7"/>
                </a:lnTo>
                <a:lnTo>
                  <a:pt x="36" y="4"/>
                </a:lnTo>
                <a:lnTo>
                  <a:pt x="33" y="2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" name="Freeform 244"/>
          <p:cNvSpPr>
            <a:spLocks/>
          </p:cNvSpPr>
          <p:nvPr/>
        </p:nvSpPr>
        <p:spPr bwMode="auto">
          <a:xfrm>
            <a:off x="2406650" y="3924300"/>
            <a:ext cx="74613" cy="76200"/>
          </a:xfrm>
          <a:custGeom>
            <a:avLst/>
            <a:gdLst>
              <a:gd name="T0" fmla="*/ 38100 w 47"/>
              <a:gd name="T1" fmla="*/ 0 h 48"/>
              <a:gd name="T2" fmla="*/ 33338 w 47"/>
              <a:gd name="T3" fmla="*/ 0 h 48"/>
              <a:gd name="T4" fmla="*/ 30163 w 47"/>
              <a:gd name="T5" fmla="*/ 1588 h 48"/>
              <a:gd name="T6" fmla="*/ 23813 w 47"/>
              <a:gd name="T7" fmla="*/ 3175 h 48"/>
              <a:gd name="T8" fmla="*/ 17463 w 47"/>
              <a:gd name="T9" fmla="*/ 6350 h 48"/>
              <a:gd name="T10" fmla="*/ 9525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9525 w 47"/>
              <a:gd name="T27" fmla="*/ 65088 h 48"/>
              <a:gd name="T28" fmla="*/ 17463 w 47"/>
              <a:gd name="T29" fmla="*/ 69850 h 48"/>
              <a:gd name="T30" fmla="*/ 23813 w 47"/>
              <a:gd name="T31" fmla="*/ 73025 h 48"/>
              <a:gd name="T32" fmla="*/ 30163 w 47"/>
              <a:gd name="T33" fmla="*/ 76200 h 48"/>
              <a:gd name="T34" fmla="*/ 33338 w 47"/>
              <a:gd name="T35" fmla="*/ 76200 h 48"/>
              <a:gd name="T36" fmla="*/ 38100 w 47"/>
              <a:gd name="T37" fmla="*/ 76200 h 48"/>
              <a:gd name="T38" fmla="*/ 41275 w 47"/>
              <a:gd name="T39" fmla="*/ 76200 h 48"/>
              <a:gd name="T40" fmla="*/ 44450 w 47"/>
              <a:gd name="T41" fmla="*/ 76200 h 48"/>
              <a:gd name="T42" fmla="*/ 52388 w 47"/>
              <a:gd name="T43" fmla="*/ 73025 h 48"/>
              <a:gd name="T44" fmla="*/ 57150 w 47"/>
              <a:gd name="T45" fmla="*/ 69850 h 48"/>
              <a:gd name="T46" fmla="*/ 63500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3500 w 47"/>
              <a:gd name="T63" fmla="*/ 11113 h 48"/>
              <a:gd name="T64" fmla="*/ 57150 w 47"/>
              <a:gd name="T65" fmla="*/ 6350 h 48"/>
              <a:gd name="T66" fmla="*/ 52388 w 47"/>
              <a:gd name="T67" fmla="*/ 3175 h 48"/>
              <a:gd name="T68" fmla="*/ 44450 w 47"/>
              <a:gd name="T69" fmla="*/ 1588 h 48"/>
              <a:gd name="T70" fmla="*/ 41275 w 47"/>
              <a:gd name="T71" fmla="*/ 0 h 48"/>
              <a:gd name="T72" fmla="*/ 38100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21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6" y="41"/>
                </a:lnTo>
                <a:lnTo>
                  <a:pt x="11" y="44"/>
                </a:lnTo>
                <a:lnTo>
                  <a:pt x="15" y="46"/>
                </a:lnTo>
                <a:lnTo>
                  <a:pt x="19" y="48"/>
                </a:lnTo>
                <a:lnTo>
                  <a:pt x="21" y="48"/>
                </a:lnTo>
                <a:lnTo>
                  <a:pt x="24" y="48"/>
                </a:lnTo>
                <a:lnTo>
                  <a:pt x="26" y="48"/>
                </a:lnTo>
                <a:lnTo>
                  <a:pt x="28" y="48"/>
                </a:lnTo>
                <a:lnTo>
                  <a:pt x="33" y="46"/>
                </a:lnTo>
                <a:lnTo>
                  <a:pt x="36" y="44"/>
                </a:lnTo>
                <a:lnTo>
                  <a:pt x="40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40" y="7"/>
                </a:lnTo>
                <a:lnTo>
                  <a:pt x="36" y="4"/>
                </a:lnTo>
                <a:lnTo>
                  <a:pt x="33" y="2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" name="Line 245"/>
          <p:cNvSpPr>
            <a:spLocks noChangeShapeType="1"/>
          </p:cNvSpPr>
          <p:nvPr/>
        </p:nvSpPr>
        <p:spPr bwMode="auto">
          <a:xfrm flipH="1">
            <a:off x="2481263" y="3960813"/>
            <a:ext cx="6016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" name="Freeform 246"/>
          <p:cNvSpPr>
            <a:spLocks/>
          </p:cNvSpPr>
          <p:nvPr/>
        </p:nvSpPr>
        <p:spPr bwMode="auto">
          <a:xfrm>
            <a:off x="3044825" y="3924300"/>
            <a:ext cx="74613" cy="76200"/>
          </a:xfrm>
          <a:custGeom>
            <a:avLst/>
            <a:gdLst>
              <a:gd name="T0" fmla="*/ 38100 w 47"/>
              <a:gd name="T1" fmla="*/ 0 h 48"/>
              <a:gd name="T2" fmla="*/ 33338 w 47"/>
              <a:gd name="T3" fmla="*/ 0 h 48"/>
              <a:gd name="T4" fmla="*/ 30163 w 47"/>
              <a:gd name="T5" fmla="*/ 1588 h 48"/>
              <a:gd name="T6" fmla="*/ 23813 w 47"/>
              <a:gd name="T7" fmla="*/ 3175 h 48"/>
              <a:gd name="T8" fmla="*/ 17463 w 47"/>
              <a:gd name="T9" fmla="*/ 6350 h 48"/>
              <a:gd name="T10" fmla="*/ 9525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9525 w 47"/>
              <a:gd name="T27" fmla="*/ 65088 h 48"/>
              <a:gd name="T28" fmla="*/ 17463 w 47"/>
              <a:gd name="T29" fmla="*/ 69850 h 48"/>
              <a:gd name="T30" fmla="*/ 23813 w 47"/>
              <a:gd name="T31" fmla="*/ 73025 h 48"/>
              <a:gd name="T32" fmla="*/ 30163 w 47"/>
              <a:gd name="T33" fmla="*/ 76200 h 48"/>
              <a:gd name="T34" fmla="*/ 33338 w 47"/>
              <a:gd name="T35" fmla="*/ 76200 h 48"/>
              <a:gd name="T36" fmla="*/ 38100 w 47"/>
              <a:gd name="T37" fmla="*/ 76200 h 48"/>
              <a:gd name="T38" fmla="*/ 41275 w 47"/>
              <a:gd name="T39" fmla="*/ 76200 h 48"/>
              <a:gd name="T40" fmla="*/ 44450 w 47"/>
              <a:gd name="T41" fmla="*/ 76200 h 48"/>
              <a:gd name="T42" fmla="*/ 52388 w 47"/>
              <a:gd name="T43" fmla="*/ 73025 h 48"/>
              <a:gd name="T44" fmla="*/ 57150 w 47"/>
              <a:gd name="T45" fmla="*/ 69850 h 48"/>
              <a:gd name="T46" fmla="*/ 63500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3500 w 47"/>
              <a:gd name="T63" fmla="*/ 11113 h 48"/>
              <a:gd name="T64" fmla="*/ 57150 w 47"/>
              <a:gd name="T65" fmla="*/ 6350 h 48"/>
              <a:gd name="T66" fmla="*/ 52388 w 47"/>
              <a:gd name="T67" fmla="*/ 3175 h 48"/>
              <a:gd name="T68" fmla="*/ 44450 w 47"/>
              <a:gd name="T69" fmla="*/ 1588 h 48"/>
              <a:gd name="T70" fmla="*/ 41275 w 47"/>
              <a:gd name="T71" fmla="*/ 0 h 48"/>
              <a:gd name="T72" fmla="*/ 38100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21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6" y="41"/>
                </a:lnTo>
                <a:lnTo>
                  <a:pt x="11" y="44"/>
                </a:lnTo>
                <a:lnTo>
                  <a:pt x="15" y="46"/>
                </a:lnTo>
                <a:lnTo>
                  <a:pt x="19" y="48"/>
                </a:lnTo>
                <a:lnTo>
                  <a:pt x="21" y="48"/>
                </a:lnTo>
                <a:lnTo>
                  <a:pt x="24" y="48"/>
                </a:lnTo>
                <a:lnTo>
                  <a:pt x="26" y="48"/>
                </a:lnTo>
                <a:lnTo>
                  <a:pt x="28" y="48"/>
                </a:lnTo>
                <a:lnTo>
                  <a:pt x="33" y="46"/>
                </a:lnTo>
                <a:lnTo>
                  <a:pt x="36" y="44"/>
                </a:lnTo>
                <a:lnTo>
                  <a:pt x="40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40" y="7"/>
                </a:lnTo>
                <a:lnTo>
                  <a:pt x="36" y="4"/>
                </a:lnTo>
                <a:lnTo>
                  <a:pt x="33" y="2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" name="Freeform 247"/>
          <p:cNvSpPr>
            <a:spLocks/>
          </p:cNvSpPr>
          <p:nvPr/>
        </p:nvSpPr>
        <p:spPr bwMode="auto">
          <a:xfrm>
            <a:off x="3044825" y="3924300"/>
            <a:ext cx="74613" cy="76200"/>
          </a:xfrm>
          <a:custGeom>
            <a:avLst/>
            <a:gdLst>
              <a:gd name="T0" fmla="*/ 38100 w 47"/>
              <a:gd name="T1" fmla="*/ 0 h 48"/>
              <a:gd name="T2" fmla="*/ 33338 w 47"/>
              <a:gd name="T3" fmla="*/ 0 h 48"/>
              <a:gd name="T4" fmla="*/ 30163 w 47"/>
              <a:gd name="T5" fmla="*/ 1588 h 48"/>
              <a:gd name="T6" fmla="*/ 23813 w 47"/>
              <a:gd name="T7" fmla="*/ 3175 h 48"/>
              <a:gd name="T8" fmla="*/ 17463 w 47"/>
              <a:gd name="T9" fmla="*/ 6350 h 48"/>
              <a:gd name="T10" fmla="*/ 9525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9525 w 47"/>
              <a:gd name="T27" fmla="*/ 65088 h 48"/>
              <a:gd name="T28" fmla="*/ 17463 w 47"/>
              <a:gd name="T29" fmla="*/ 69850 h 48"/>
              <a:gd name="T30" fmla="*/ 23813 w 47"/>
              <a:gd name="T31" fmla="*/ 73025 h 48"/>
              <a:gd name="T32" fmla="*/ 30163 w 47"/>
              <a:gd name="T33" fmla="*/ 76200 h 48"/>
              <a:gd name="T34" fmla="*/ 33338 w 47"/>
              <a:gd name="T35" fmla="*/ 76200 h 48"/>
              <a:gd name="T36" fmla="*/ 38100 w 47"/>
              <a:gd name="T37" fmla="*/ 76200 h 48"/>
              <a:gd name="T38" fmla="*/ 41275 w 47"/>
              <a:gd name="T39" fmla="*/ 76200 h 48"/>
              <a:gd name="T40" fmla="*/ 44450 w 47"/>
              <a:gd name="T41" fmla="*/ 76200 h 48"/>
              <a:gd name="T42" fmla="*/ 52388 w 47"/>
              <a:gd name="T43" fmla="*/ 73025 h 48"/>
              <a:gd name="T44" fmla="*/ 57150 w 47"/>
              <a:gd name="T45" fmla="*/ 69850 h 48"/>
              <a:gd name="T46" fmla="*/ 63500 w 47"/>
              <a:gd name="T47" fmla="*/ 65088 h 48"/>
              <a:gd name="T48" fmla="*/ 68263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8263 w 47"/>
              <a:gd name="T61" fmla="*/ 17463 h 48"/>
              <a:gd name="T62" fmla="*/ 63500 w 47"/>
              <a:gd name="T63" fmla="*/ 11113 h 48"/>
              <a:gd name="T64" fmla="*/ 57150 w 47"/>
              <a:gd name="T65" fmla="*/ 6350 h 48"/>
              <a:gd name="T66" fmla="*/ 52388 w 47"/>
              <a:gd name="T67" fmla="*/ 3175 h 48"/>
              <a:gd name="T68" fmla="*/ 44450 w 47"/>
              <a:gd name="T69" fmla="*/ 1588 h 48"/>
              <a:gd name="T70" fmla="*/ 41275 w 47"/>
              <a:gd name="T71" fmla="*/ 0 h 48"/>
              <a:gd name="T72" fmla="*/ 38100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21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6" y="41"/>
                </a:lnTo>
                <a:lnTo>
                  <a:pt x="11" y="44"/>
                </a:lnTo>
                <a:lnTo>
                  <a:pt x="15" y="46"/>
                </a:lnTo>
                <a:lnTo>
                  <a:pt x="19" y="48"/>
                </a:lnTo>
                <a:lnTo>
                  <a:pt x="21" y="48"/>
                </a:lnTo>
                <a:lnTo>
                  <a:pt x="24" y="48"/>
                </a:lnTo>
                <a:lnTo>
                  <a:pt x="26" y="48"/>
                </a:lnTo>
                <a:lnTo>
                  <a:pt x="28" y="48"/>
                </a:lnTo>
                <a:lnTo>
                  <a:pt x="33" y="46"/>
                </a:lnTo>
                <a:lnTo>
                  <a:pt x="36" y="44"/>
                </a:lnTo>
                <a:lnTo>
                  <a:pt x="40" y="41"/>
                </a:lnTo>
                <a:lnTo>
                  <a:pt x="43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3" y="11"/>
                </a:lnTo>
                <a:lnTo>
                  <a:pt x="40" y="7"/>
                </a:lnTo>
                <a:lnTo>
                  <a:pt x="36" y="4"/>
                </a:lnTo>
                <a:lnTo>
                  <a:pt x="33" y="2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" name="Freeform 248"/>
          <p:cNvSpPr>
            <a:spLocks/>
          </p:cNvSpPr>
          <p:nvPr/>
        </p:nvSpPr>
        <p:spPr bwMode="auto">
          <a:xfrm>
            <a:off x="793750" y="3924300"/>
            <a:ext cx="74613" cy="76200"/>
          </a:xfrm>
          <a:custGeom>
            <a:avLst/>
            <a:gdLst>
              <a:gd name="T0" fmla="*/ 36513 w 47"/>
              <a:gd name="T1" fmla="*/ 0 h 48"/>
              <a:gd name="T2" fmla="*/ 33338 w 47"/>
              <a:gd name="T3" fmla="*/ 0 h 48"/>
              <a:gd name="T4" fmla="*/ 28575 w 47"/>
              <a:gd name="T5" fmla="*/ 1588 h 48"/>
              <a:gd name="T6" fmla="*/ 22225 w 47"/>
              <a:gd name="T7" fmla="*/ 3175 h 48"/>
              <a:gd name="T8" fmla="*/ 15875 w 47"/>
              <a:gd name="T9" fmla="*/ 6350 h 48"/>
              <a:gd name="T10" fmla="*/ 11113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11113 w 47"/>
              <a:gd name="T27" fmla="*/ 65088 h 48"/>
              <a:gd name="T28" fmla="*/ 15875 w 47"/>
              <a:gd name="T29" fmla="*/ 69850 h 48"/>
              <a:gd name="T30" fmla="*/ 22225 w 47"/>
              <a:gd name="T31" fmla="*/ 73025 h 48"/>
              <a:gd name="T32" fmla="*/ 28575 w 47"/>
              <a:gd name="T33" fmla="*/ 76200 h 48"/>
              <a:gd name="T34" fmla="*/ 33338 w 47"/>
              <a:gd name="T35" fmla="*/ 76200 h 48"/>
              <a:gd name="T36" fmla="*/ 36513 w 47"/>
              <a:gd name="T37" fmla="*/ 76200 h 48"/>
              <a:gd name="T38" fmla="*/ 39688 w 47"/>
              <a:gd name="T39" fmla="*/ 76200 h 48"/>
              <a:gd name="T40" fmla="*/ 44450 w 47"/>
              <a:gd name="T41" fmla="*/ 76200 h 48"/>
              <a:gd name="T42" fmla="*/ 50800 w 47"/>
              <a:gd name="T43" fmla="*/ 73025 h 48"/>
              <a:gd name="T44" fmla="*/ 57150 w 47"/>
              <a:gd name="T45" fmla="*/ 69850 h 48"/>
              <a:gd name="T46" fmla="*/ 61913 w 47"/>
              <a:gd name="T47" fmla="*/ 65088 h 48"/>
              <a:gd name="T48" fmla="*/ 66675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6675 w 47"/>
              <a:gd name="T61" fmla="*/ 17463 h 48"/>
              <a:gd name="T62" fmla="*/ 61913 w 47"/>
              <a:gd name="T63" fmla="*/ 11113 h 48"/>
              <a:gd name="T64" fmla="*/ 57150 w 47"/>
              <a:gd name="T65" fmla="*/ 6350 h 48"/>
              <a:gd name="T66" fmla="*/ 50800 w 47"/>
              <a:gd name="T67" fmla="*/ 3175 h 48"/>
              <a:gd name="T68" fmla="*/ 44450 w 47"/>
              <a:gd name="T69" fmla="*/ 1588 h 48"/>
              <a:gd name="T70" fmla="*/ 39688 w 47"/>
              <a:gd name="T71" fmla="*/ 0 h 48"/>
              <a:gd name="T72" fmla="*/ 36513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4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7" y="41"/>
                </a:lnTo>
                <a:lnTo>
                  <a:pt x="10" y="44"/>
                </a:lnTo>
                <a:lnTo>
                  <a:pt x="14" y="46"/>
                </a:lnTo>
                <a:lnTo>
                  <a:pt x="18" y="48"/>
                </a:lnTo>
                <a:lnTo>
                  <a:pt x="21" y="48"/>
                </a:lnTo>
                <a:lnTo>
                  <a:pt x="23" y="48"/>
                </a:lnTo>
                <a:lnTo>
                  <a:pt x="25" y="48"/>
                </a:lnTo>
                <a:lnTo>
                  <a:pt x="28" y="48"/>
                </a:lnTo>
                <a:lnTo>
                  <a:pt x="32" y="46"/>
                </a:lnTo>
                <a:lnTo>
                  <a:pt x="36" y="44"/>
                </a:lnTo>
                <a:lnTo>
                  <a:pt x="39" y="41"/>
                </a:lnTo>
                <a:lnTo>
                  <a:pt x="42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2" y="11"/>
                </a:lnTo>
                <a:lnTo>
                  <a:pt x="39" y="7"/>
                </a:lnTo>
                <a:lnTo>
                  <a:pt x="36" y="4"/>
                </a:lnTo>
                <a:lnTo>
                  <a:pt x="32" y="2"/>
                </a:lnTo>
                <a:lnTo>
                  <a:pt x="28" y="1"/>
                </a:lnTo>
                <a:lnTo>
                  <a:pt x="25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" name="Freeform 249"/>
          <p:cNvSpPr>
            <a:spLocks/>
          </p:cNvSpPr>
          <p:nvPr/>
        </p:nvSpPr>
        <p:spPr bwMode="auto">
          <a:xfrm>
            <a:off x="793750" y="3924300"/>
            <a:ext cx="74613" cy="76200"/>
          </a:xfrm>
          <a:custGeom>
            <a:avLst/>
            <a:gdLst>
              <a:gd name="T0" fmla="*/ 36513 w 47"/>
              <a:gd name="T1" fmla="*/ 0 h 48"/>
              <a:gd name="T2" fmla="*/ 33338 w 47"/>
              <a:gd name="T3" fmla="*/ 0 h 48"/>
              <a:gd name="T4" fmla="*/ 28575 w 47"/>
              <a:gd name="T5" fmla="*/ 1588 h 48"/>
              <a:gd name="T6" fmla="*/ 22225 w 47"/>
              <a:gd name="T7" fmla="*/ 3175 h 48"/>
              <a:gd name="T8" fmla="*/ 15875 w 47"/>
              <a:gd name="T9" fmla="*/ 6350 h 48"/>
              <a:gd name="T10" fmla="*/ 11113 w 47"/>
              <a:gd name="T11" fmla="*/ 11113 h 48"/>
              <a:gd name="T12" fmla="*/ 6350 w 47"/>
              <a:gd name="T13" fmla="*/ 17463 h 48"/>
              <a:gd name="T14" fmla="*/ 3175 w 47"/>
              <a:gd name="T15" fmla="*/ 23813 h 48"/>
              <a:gd name="T16" fmla="*/ 0 w 47"/>
              <a:gd name="T17" fmla="*/ 30163 h 48"/>
              <a:gd name="T18" fmla="*/ 0 w 47"/>
              <a:gd name="T19" fmla="*/ 38100 h 48"/>
              <a:gd name="T20" fmla="*/ 0 w 47"/>
              <a:gd name="T21" fmla="*/ 46038 h 48"/>
              <a:gd name="T22" fmla="*/ 3175 w 47"/>
              <a:gd name="T23" fmla="*/ 52388 h 48"/>
              <a:gd name="T24" fmla="*/ 6350 w 47"/>
              <a:gd name="T25" fmla="*/ 60325 h 48"/>
              <a:gd name="T26" fmla="*/ 11113 w 47"/>
              <a:gd name="T27" fmla="*/ 65088 h 48"/>
              <a:gd name="T28" fmla="*/ 15875 w 47"/>
              <a:gd name="T29" fmla="*/ 69850 h 48"/>
              <a:gd name="T30" fmla="*/ 22225 w 47"/>
              <a:gd name="T31" fmla="*/ 73025 h 48"/>
              <a:gd name="T32" fmla="*/ 28575 w 47"/>
              <a:gd name="T33" fmla="*/ 76200 h 48"/>
              <a:gd name="T34" fmla="*/ 33338 w 47"/>
              <a:gd name="T35" fmla="*/ 76200 h 48"/>
              <a:gd name="T36" fmla="*/ 36513 w 47"/>
              <a:gd name="T37" fmla="*/ 76200 h 48"/>
              <a:gd name="T38" fmla="*/ 39688 w 47"/>
              <a:gd name="T39" fmla="*/ 76200 h 48"/>
              <a:gd name="T40" fmla="*/ 44450 w 47"/>
              <a:gd name="T41" fmla="*/ 76200 h 48"/>
              <a:gd name="T42" fmla="*/ 50800 w 47"/>
              <a:gd name="T43" fmla="*/ 73025 h 48"/>
              <a:gd name="T44" fmla="*/ 57150 w 47"/>
              <a:gd name="T45" fmla="*/ 69850 h 48"/>
              <a:gd name="T46" fmla="*/ 61913 w 47"/>
              <a:gd name="T47" fmla="*/ 65088 h 48"/>
              <a:gd name="T48" fmla="*/ 66675 w 47"/>
              <a:gd name="T49" fmla="*/ 60325 h 48"/>
              <a:gd name="T50" fmla="*/ 71438 w 47"/>
              <a:gd name="T51" fmla="*/ 52388 h 48"/>
              <a:gd name="T52" fmla="*/ 73025 w 47"/>
              <a:gd name="T53" fmla="*/ 46038 h 48"/>
              <a:gd name="T54" fmla="*/ 74613 w 47"/>
              <a:gd name="T55" fmla="*/ 38100 h 48"/>
              <a:gd name="T56" fmla="*/ 73025 w 47"/>
              <a:gd name="T57" fmla="*/ 30163 h 48"/>
              <a:gd name="T58" fmla="*/ 71438 w 47"/>
              <a:gd name="T59" fmla="*/ 23813 h 48"/>
              <a:gd name="T60" fmla="*/ 66675 w 47"/>
              <a:gd name="T61" fmla="*/ 17463 h 48"/>
              <a:gd name="T62" fmla="*/ 61913 w 47"/>
              <a:gd name="T63" fmla="*/ 11113 h 48"/>
              <a:gd name="T64" fmla="*/ 57150 w 47"/>
              <a:gd name="T65" fmla="*/ 6350 h 48"/>
              <a:gd name="T66" fmla="*/ 50800 w 47"/>
              <a:gd name="T67" fmla="*/ 3175 h 48"/>
              <a:gd name="T68" fmla="*/ 44450 w 47"/>
              <a:gd name="T69" fmla="*/ 1588 h 48"/>
              <a:gd name="T70" fmla="*/ 39688 w 47"/>
              <a:gd name="T71" fmla="*/ 0 h 48"/>
              <a:gd name="T72" fmla="*/ 36513 w 47"/>
              <a:gd name="T73" fmla="*/ 0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4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7" y="41"/>
                </a:lnTo>
                <a:lnTo>
                  <a:pt x="10" y="44"/>
                </a:lnTo>
                <a:lnTo>
                  <a:pt x="14" y="46"/>
                </a:lnTo>
                <a:lnTo>
                  <a:pt x="18" y="48"/>
                </a:lnTo>
                <a:lnTo>
                  <a:pt x="21" y="48"/>
                </a:lnTo>
                <a:lnTo>
                  <a:pt x="23" y="48"/>
                </a:lnTo>
                <a:lnTo>
                  <a:pt x="25" y="48"/>
                </a:lnTo>
                <a:lnTo>
                  <a:pt x="28" y="48"/>
                </a:lnTo>
                <a:lnTo>
                  <a:pt x="32" y="46"/>
                </a:lnTo>
                <a:lnTo>
                  <a:pt x="36" y="44"/>
                </a:lnTo>
                <a:lnTo>
                  <a:pt x="39" y="41"/>
                </a:lnTo>
                <a:lnTo>
                  <a:pt x="42" y="38"/>
                </a:lnTo>
                <a:lnTo>
                  <a:pt x="45" y="33"/>
                </a:lnTo>
                <a:lnTo>
                  <a:pt x="46" y="29"/>
                </a:lnTo>
                <a:lnTo>
                  <a:pt x="47" y="24"/>
                </a:lnTo>
                <a:lnTo>
                  <a:pt x="46" y="19"/>
                </a:lnTo>
                <a:lnTo>
                  <a:pt x="45" y="15"/>
                </a:lnTo>
                <a:lnTo>
                  <a:pt x="42" y="11"/>
                </a:lnTo>
                <a:lnTo>
                  <a:pt x="39" y="7"/>
                </a:lnTo>
                <a:lnTo>
                  <a:pt x="36" y="4"/>
                </a:lnTo>
                <a:lnTo>
                  <a:pt x="32" y="2"/>
                </a:lnTo>
                <a:lnTo>
                  <a:pt x="28" y="1"/>
                </a:lnTo>
                <a:lnTo>
                  <a:pt x="25" y="0"/>
                </a:lnTo>
                <a:lnTo>
                  <a:pt x="2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" name="Line 250"/>
          <p:cNvSpPr>
            <a:spLocks noChangeShapeType="1"/>
          </p:cNvSpPr>
          <p:nvPr/>
        </p:nvSpPr>
        <p:spPr bwMode="auto">
          <a:xfrm flipV="1">
            <a:off x="1993900" y="1968500"/>
            <a:ext cx="1588" cy="382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" name="Line 251"/>
          <p:cNvSpPr>
            <a:spLocks noChangeShapeType="1"/>
          </p:cNvSpPr>
          <p:nvPr/>
        </p:nvSpPr>
        <p:spPr bwMode="auto">
          <a:xfrm flipV="1">
            <a:off x="1995488" y="5567363"/>
            <a:ext cx="1587" cy="382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" name="Line 252"/>
          <p:cNvSpPr>
            <a:spLocks noChangeShapeType="1"/>
          </p:cNvSpPr>
          <p:nvPr/>
        </p:nvSpPr>
        <p:spPr bwMode="auto">
          <a:xfrm>
            <a:off x="1806575" y="5949950"/>
            <a:ext cx="376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" name="Line 253"/>
          <p:cNvSpPr>
            <a:spLocks noChangeShapeType="1"/>
          </p:cNvSpPr>
          <p:nvPr/>
        </p:nvSpPr>
        <p:spPr bwMode="auto">
          <a:xfrm>
            <a:off x="1903413" y="6016625"/>
            <a:ext cx="187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" name="Line 254"/>
          <p:cNvSpPr>
            <a:spLocks noChangeShapeType="1"/>
          </p:cNvSpPr>
          <p:nvPr/>
        </p:nvSpPr>
        <p:spPr bwMode="auto">
          <a:xfrm>
            <a:off x="1970088" y="6069013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" name="Freeform 255"/>
          <p:cNvSpPr>
            <a:spLocks/>
          </p:cNvSpPr>
          <p:nvPr/>
        </p:nvSpPr>
        <p:spPr bwMode="auto">
          <a:xfrm>
            <a:off x="1952625" y="1906588"/>
            <a:ext cx="74613" cy="77787"/>
          </a:xfrm>
          <a:custGeom>
            <a:avLst/>
            <a:gdLst>
              <a:gd name="T0" fmla="*/ 38100 w 47"/>
              <a:gd name="T1" fmla="*/ 0 h 49"/>
              <a:gd name="T2" fmla="*/ 33338 w 47"/>
              <a:gd name="T3" fmla="*/ 0 h 49"/>
              <a:gd name="T4" fmla="*/ 30163 w 47"/>
              <a:gd name="T5" fmla="*/ 0 h 49"/>
              <a:gd name="T6" fmla="*/ 23813 w 47"/>
              <a:gd name="T7" fmla="*/ 3175 h 49"/>
              <a:gd name="T8" fmla="*/ 17463 w 47"/>
              <a:gd name="T9" fmla="*/ 6350 h 49"/>
              <a:gd name="T10" fmla="*/ 12700 w 47"/>
              <a:gd name="T11" fmla="*/ 11112 h 49"/>
              <a:gd name="T12" fmla="*/ 6350 w 47"/>
              <a:gd name="T13" fmla="*/ 15875 h 49"/>
              <a:gd name="T14" fmla="*/ 3175 w 47"/>
              <a:gd name="T15" fmla="*/ 23812 h 49"/>
              <a:gd name="T16" fmla="*/ 0 w 47"/>
              <a:gd name="T17" fmla="*/ 31750 h 49"/>
              <a:gd name="T18" fmla="*/ 0 w 47"/>
              <a:gd name="T19" fmla="*/ 39687 h 49"/>
              <a:gd name="T20" fmla="*/ 0 w 47"/>
              <a:gd name="T21" fmla="*/ 46037 h 49"/>
              <a:gd name="T22" fmla="*/ 3175 w 47"/>
              <a:gd name="T23" fmla="*/ 53975 h 49"/>
              <a:gd name="T24" fmla="*/ 6350 w 47"/>
              <a:gd name="T25" fmla="*/ 60325 h 49"/>
              <a:gd name="T26" fmla="*/ 12700 w 47"/>
              <a:gd name="T27" fmla="*/ 66675 h 49"/>
              <a:gd name="T28" fmla="*/ 17463 w 47"/>
              <a:gd name="T29" fmla="*/ 71437 h 49"/>
              <a:gd name="T30" fmla="*/ 23813 w 47"/>
              <a:gd name="T31" fmla="*/ 74612 h 49"/>
              <a:gd name="T32" fmla="*/ 30163 w 47"/>
              <a:gd name="T33" fmla="*/ 76200 h 49"/>
              <a:gd name="T34" fmla="*/ 33338 w 47"/>
              <a:gd name="T35" fmla="*/ 77787 h 49"/>
              <a:gd name="T36" fmla="*/ 38100 w 47"/>
              <a:gd name="T37" fmla="*/ 77787 h 49"/>
              <a:gd name="T38" fmla="*/ 41275 w 47"/>
              <a:gd name="T39" fmla="*/ 77787 h 49"/>
              <a:gd name="T40" fmla="*/ 44450 w 47"/>
              <a:gd name="T41" fmla="*/ 76200 h 49"/>
              <a:gd name="T42" fmla="*/ 52388 w 47"/>
              <a:gd name="T43" fmla="*/ 74612 h 49"/>
              <a:gd name="T44" fmla="*/ 58738 w 47"/>
              <a:gd name="T45" fmla="*/ 71437 h 49"/>
              <a:gd name="T46" fmla="*/ 63500 w 47"/>
              <a:gd name="T47" fmla="*/ 66675 h 49"/>
              <a:gd name="T48" fmla="*/ 68263 w 47"/>
              <a:gd name="T49" fmla="*/ 60325 h 49"/>
              <a:gd name="T50" fmla="*/ 71438 w 47"/>
              <a:gd name="T51" fmla="*/ 53975 h 49"/>
              <a:gd name="T52" fmla="*/ 73025 w 47"/>
              <a:gd name="T53" fmla="*/ 46037 h 49"/>
              <a:gd name="T54" fmla="*/ 74613 w 47"/>
              <a:gd name="T55" fmla="*/ 39687 h 49"/>
              <a:gd name="T56" fmla="*/ 73025 w 47"/>
              <a:gd name="T57" fmla="*/ 31750 h 49"/>
              <a:gd name="T58" fmla="*/ 71438 w 47"/>
              <a:gd name="T59" fmla="*/ 23812 h 49"/>
              <a:gd name="T60" fmla="*/ 68263 w 47"/>
              <a:gd name="T61" fmla="*/ 15875 h 49"/>
              <a:gd name="T62" fmla="*/ 63500 w 47"/>
              <a:gd name="T63" fmla="*/ 11112 h 49"/>
              <a:gd name="T64" fmla="*/ 58738 w 47"/>
              <a:gd name="T65" fmla="*/ 6350 h 49"/>
              <a:gd name="T66" fmla="*/ 52388 w 47"/>
              <a:gd name="T67" fmla="*/ 3175 h 49"/>
              <a:gd name="T68" fmla="*/ 44450 w 47"/>
              <a:gd name="T69" fmla="*/ 0 h 49"/>
              <a:gd name="T70" fmla="*/ 41275 w 47"/>
              <a:gd name="T71" fmla="*/ 0 h 49"/>
              <a:gd name="T72" fmla="*/ 38100 w 47"/>
              <a:gd name="T73" fmla="*/ 0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9">
                <a:moveTo>
                  <a:pt x="24" y="0"/>
                </a:moveTo>
                <a:lnTo>
                  <a:pt x="21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0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" y="34"/>
                </a:lnTo>
                <a:lnTo>
                  <a:pt x="4" y="38"/>
                </a:lnTo>
                <a:lnTo>
                  <a:pt x="8" y="42"/>
                </a:lnTo>
                <a:lnTo>
                  <a:pt x="11" y="45"/>
                </a:lnTo>
                <a:lnTo>
                  <a:pt x="15" y="47"/>
                </a:lnTo>
                <a:lnTo>
                  <a:pt x="19" y="48"/>
                </a:lnTo>
                <a:lnTo>
                  <a:pt x="21" y="49"/>
                </a:lnTo>
                <a:lnTo>
                  <a:pt x="24" y="49"/>
                </a:lnTo>
                <a:lnTo>
                  <a:pt x="26" y="49"/>
                </a:lnTo>
                <a:lnTo>
                  <a:pt x="28" y="48"/>
                </a:lnTo>
                <a:lnTo>
                  <a:pt x="33" y="47"/>
                </a:lnTo>
                <a:lnTo>
                  <a:pt x="37" y="45"/>
                </a:lnTo>
                <a:lnTo>
                  <a:pt x="40" y="42"/>
                </a:lnTo>
                <a:lnTo>
                  <a:pt x="43" y="38"/>
                </a:lnTo>
                <a:lnTo>
                  <a:pt x="45" y="34"/>
                </a:lnTo>
                <a:lnTo>
                  <a:pt x="46" y="29"/>
                </a:lnTo>
                <a:lnTo>
                  <a:pt x="47" y="25"/>
                </a:lnTo>
                <a:lnTo>
                  <a:pt x="46" y="20"/>
                </a:lnTo>
                <a:lnTo>
                  <a:pt x="45" y="15"/>
                </a:lnTo>
                <a:lnTo>
                  <a:pt x="43" y="10"/>
                </a:lnTo>
                <a:lnTo>
                  <a:pt x="40" y="7"/>
                </a:lnTo>
                <a:lnTo>
                  <a:pt x="37" y="4"/>
                </a:lnTo>
                <a:lnTo>
                  <a:pt x="33" y="2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" name="Freeform 256"/>
          <p:cNvSpPr>
            <a:spLocks/>
          </p:cNvSpPr>
          <p:nvPr/>
        </p:nvSpPr>
        <p:spPr bwMode="auto">
          <a:xfrm>
            <a:off x="1952625" y="1906588"/>
            <a:ext cx="74613" cy="77787"/>
          </a:xfrm>
          <a:custGeom>
            <a:avLst/>
            <a:gdLst>
              <a:gd name="T0" fmla="*/ 38100 w 47"/>
              <a:gd name="T1" fmla="*/ 0 h 49"/>
              <a:gd name="T2" fmla="*/ 33338 w 47"/>
              <a:gd name="T3" fmla="*/ 0 h 49"/>
              <a:gd name="T4" fmla="*/ 30163 w 47"/>
              <a:gd name="T5" fmla="*/ 0 h 49"/>
              <a:gd name="T6" fmla="*/ 23813 w 47"/>
              <a:gd name="T7" fmla="*/ 3175 h 49"/>
              <a:gd name="T8" fmla="*/ 17463 w 47"/>
              <a:gd name="T9" fmla="*/ 6350 h 49"/>
              <a:gd name="T10" fmla="*/ 12700 w 47"/>
              <a:gd name="T11" fmla="*/ 11112 h 49"/>
              <a:gd name="T12" fmla="*/ 6350 w 47"/>
              <a:gd name="T13" fmla="*/ 15875 h 49"/>
              <a:gd name="T14" fmla="*/ 3175 w 47"/>
              <a:gd name="T15" fmla="*/ 23812 h 49"/>
              <a:gd name="T16" fmla="*/ 0 w 47"/>
              <a:gd name="T17" fmla="*/ 31750 h 49"/>
              <a:gd name="T18" fmla="*/ 0 w 47"/>
              <a:gd name="T19" fmla="*/ 39687 h 49"/>
              <a:gd name="T20" fmla="*/ 0 w 47"/>
              <a:gd name="T21" fmla="*/ 46037 h 49"/>
              <a:gd name="T22" fmla="*/ 3175 w 47"/>
              <a:gd name="T23" fmla="*/ 53975 h 49"/>
              <a:gd name="T24" fmla="*/ 6350 w 47"/>
              <a:gd name="T25" fmla="*/ 60325 h 49"/>
              <a:gd name="T26" fmla="*/ 12700 w 47"/>
              <a:gd name="T27" fmla="*/ 66675 h 49"/>
              <a:gd name="T28" fmla="*/ 17463 w 47"/>
              <a:gd name="T29" fmla="*/ 71437 h 49"/>
              <a:gd name="T30" fmla="*/ 23813 w 47"/>
              <a:gd name="T31" fmla="*/ 74612 h 49"/>
              <a:gd name="T32" fmla="*/ 30163 w 47"/>
              <a:gd name="T33" fmla="*/ 76200 h 49"/>
              <a:gd name="T34" fmla="*/ 33338 w 47"/>
              <a:gd name="T35" fmla="*/ 77787 h 49"/>
              <a:gd name="T36" fmla="*/ 38100 w 47"/>
              <a:gd name="T37" fmla="*/ 77787 h 49"/>
              <a:gd name="T38" fmla="*/ 41275 w 47"/>
              <a:gd name="T39" fmla="*/ 77787 h 49"/>
              <a:gd name="T40" fmla="*/ 44450 w 47"/>
              <a:gd name="T41" fmla="*/ 76200 h 49"/>
              <a:gd name="T42" fmla="*/ 52388 w 47"/>
              <a:gd name="T43" fmla="*/ 74612 h 49"/>
              <a:gd name="T44" fmla="*/ 58738 w 47"/>
              <a:gd name="T45" fmla="*/ 71437 h 49"/>
              <a:gd name="T46" fmla="*/ 63500 w 47"/>
              <a:gd name="T47" fmla="*/ 66675 h 49"/>
              <a:gd name="T48" fmla="*/ 68263 w 47"/>
              <a:gd name="T49" fmla="*/ 60325 h 49"/>
              <a:gd name="T50" fmla="*/ 71438 w 47"/>
              <a:gd name="T51" fmla="*/ 53975 h 49"/>
              <a:gd name="T52" fmla="*/ 73025 w 47"/>
              <a:gd name="T53" fmla="*/ 46037 h 49"/>
              <a:gd name="T54" fmla="*/ 74613 w 47"/>
              <a:gd name="T55" fmla="*/ 39687 h 49"/>
              <a:gd name="T56" fmla="*/ 73025 w 47"/>
              <a:gd name="T57" fmla="*/ 31750 h 49"/>
              <a:gd name="T58" fmla="*/ 71438 w 47"/>
              <a:gd name="T59" fmla="*/ 23812 h 49"/>
              <a:gd name="T60" fmla="*/ 68263 w 47"/>
              <a:gd name="T61" fmla="*/ 15875 h 49"/>
              <a:gd name="T62" fmla="*/ 63500 w 47"/>
              <a:gd name="T63" fmla="*/ 11112 h 49"/>
              <a:gd name="T64" fmla="*/ 58738 w 47"/>
              <a:gd name="T65" fmla="*/ 6350 h 49"/>
              <a:gd name="T66" fmla="*/ 52388 w 47"/>
              <a:gd name="T67" fmla="*/ 3175 h 49"/>
              <a:gd name="T68" fmla="*/ 44450 w 47"/>
              <a:gd name="T69" fmla="*/ 0 h 49"/>
              <a:gd name="T70" fmla="*/ 41275 w 47"/>
              <a:gd name="T71" fmla="*/ 0 h 49"/>
              <a:gd name="T72" fmla="*/ 38100 w 47"/>
              <a:gd name="T73" fmla="*/ 0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" h="49">
                <a:moveTo>
                  <a:pt x="24" y="0"/>
                </a:moveTo>
                <a:lnTo>
                  <a:pt x="21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0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" y="34"/>
                </a:lnTo>
                <a:lnTo>
                  <a:pt x="4" y="38"/>
                </a:lnTo>
                <a:lnTo>
                  <a:pt x="8" y="42"/>
                </a:lnTo>
                <a:lnTo>
                  <a:pt x="11" y="45"/>
                </a:lnTo>
                <a:lnTo>
                  <a:pt x="15" y="47"/>
                </a:lnTo>
                <a:lnTo>
                  <a:pt x="19" y="48"/>
                </a:lnTo>
                <a:lnTo>
                  <a:pt x="21" y="49"/>
                </a:lnTo>
                <a:lnTo>
                  <a:pt x="24" y="49"/>
                </a:lnTo>
                <a:lnTo>
                  <a:pt x="26" y="49"/>
                </a:lnTo>
                <a:lnTo>
                  <a:pt x="28" y="48"/>
                </a:lnTo>
                <a:lnTo>
                  <a:pt x="33" y="47"/>
                </a:lnTo>
                <a:lnTo>
                  <a:pt x="37" y="45"/>
                </a:lnTo>
                <a:lnTo>
                  <a:pt x="40" y="42"/>
                </a:lnTo>
                <a:lnTo>
                  <a:pt x="43" y="38"/>
                </a:lnTo>
                <a:lnTo>
                  <a:pt x="45" y="34"/>
                </a:lnTo>
                <a:lnTo>
                  <a:pt x="46" y="29"/>
                </a:lnTo>
                <a:lnTo>
                  <a:pt x="47" y="25"/>
                </a:lnTo>
                <a:lnTo>
                  <a:pt x="46" y="20"/>
                </a:lnTo>
                <a:lnTo>
                  <a:pt x="45" y="15"/>
                </a:lnTo>
                <a:lnTo>
                  <a:pt x="43" y="10"/>
                </a:lnTo>
                <a:lnTo>
                  <a:pt x="40" y="7"/>
                </a:lnTo>
                <a:lnTo>
                  <a:pt x="37" y="4"/>
                </a:lnTo>
                <a:lnTo>
                  <a:pt x="33" y="2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" name="Rectangle 257"/>
          <p:cNvSpPr>
            <a:spLocks noChangeArrowheads="1"/>
          </p:cNvSpPr>
          <p:nvPr/>
        </p:nvSpPr>
        <p:spPr bwMode="auto">
          <a:xfrm>
            <a:off x="1677988" y="1473200"/>
            <a:ext cx="681037" cy="409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2" name="Rectangle 258"/>
          <p:cNvSpPr>
            <a:spLocks noChangeArrowheads="1"/>
          </p:cNvSpPr>
          <p:nvPr/>
        </p:nvSpPr>
        <p:spPr bwMode="auto">
          <a:xfrm>
            <a:off x="1774825" y="1530350"/>
            <a:ext cx="415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0000"/>
                </a:solidFill>
                <a:latin typeface="Times New Roman" panose="02020603050405020304" pitchFamily="18" charset="0"/>
              </a:rPr>
              <a:t>Vdc</a:t>
            </a:r>
            <a:endParaRPr lang="en-US" altLang="en-US"/>
          </a:p>
        </p:txBody>
      </p:sp>
      <p:sp>
        <p:nvSpPr>
          <p:cNvPr id="4213" name="Rectangle 260"/>
          <p:cNvSpPr>
            <a:spLocks noChangeArrowheads="1"/>
          </p:cNvSpPr>
          <p:nvPr/>
        </p:nvSpPr>
        <p:spPr bwMode="auto">
          <a:xfrm>
            <a:off x="1965325" y="3843338"/>
            <a:ext cx="3667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rgbClr val="000000"/>
                </a:solidFill>
                <a:latin typeface="Times New Roman" panose="02020603050405020304" pitchFamily="18" charset="0"/>
              </a:rPr>
              <a:t>Load</a:t>
            </a:r>
            <a:endParaRPr lang="en-US" altLang="en-US"/>
          </a:p>
        </p:txBody>
      </p:sp>
      <p:sp>
        <p:nvSpPr>
          <p:cNvPr id="4214" name="Rectangle 261"/>
          <p:cNvSpPr>
            <a:spLocks noChangeArrowheads="1"/>
          </p:cNvSpPr>
          <p:nvPr/>
        </p:nvSpPr>
        <p:spPr bwMode="auto">
          <a:xfrm>
            <a:off x="2324100" y="38417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15" name="Rectangle 262"/>
          <p:cNvSpPr>
            <a:spLocks noChangeArrowheads="1"/>
          </p:cNvSpPr>
          <p:nvPr/>
        </p:nvSpPr>
        <p:spPr bwMode="auto">
          <a:xfrm>
            <a:off x="1017588" y="2757488"/>
            <a:ext cx="246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A+</a:t>
            </a:r>
            <a:endParaRPr lang="en-US" altLang="en-US"/>
          </a:p>
        </p:txBody>
      </p:sp>
      <p:sp>
        <p:nvSpPr>
          <p:cNvPr id="4216" name="Rectangle 263"/>
          <p:cNvSpPr>
            <a:spLocks noChangeArrowheads="1"/>
          </p:cNvSpPr>
          <p:nvPr/>
        </p:nvSpPr>
        <p:spPr bwMode="auto">
          <a:xfrm>
            <a:off x="1262063" y="27559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17" name="Line 264"/>
          <p:cNvSpPr>
            <a:spLocks noChangeShapeType="1"/>
          </p:cNvSpPr>
          <p:nvPr/>
        </p:nvSpPr>
        <p:spPr bwMode="auto">
          <a:xfrm flipH="1">
            <a:off x="836613" y="3606800"/>
            <a:ext cx="6905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Line 265"/>
          <p:cNvSpPr>
            <a:spLocks noChangeShapeType="1"/>
          </p:cNvSpPr>
          <p:nvPr/>
        </p:nvSpPr>
        <p:spPr bwMode="auto">
          <a:xfrm flipH="1">
            <a:off x="3090863" y="3606800"/>
            <a:ext cx="6889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" name="Line 266"/>
          <p:cNvSpPr>
            <a:spLocks noChangeShapeType="1"/>
          </p:cNvSpPr>
          <p:nvPr/>
        </p:nvSpPr>
        <p:spPr bwMode="auto">
          <a:xfrm flipH="1">
            <a:off x="3090863" y="4202113"/>
            <a:ext cx="6889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0" name="Line 267"/>
          <p:cNvSpPr>
            <a:spLocks noChangeShapeType="1"/>
          </p:cNvSpPr>
          <p:nvPr/>
        </p:nvSpPr>
        <p:spPr bwMode="auto">
          <a:xfrm flipH="1">
            <a:off x="836613" y="4202113"/>
            <a:ext cx="6905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1" name="Line 268"/>
          <p:cNvSpPr>
            <a:spLocks noChangeShapeType="1"/>
          </p:cNvSpPr>
          <p:nvPr/>
        </p:nvSpPr>
        <p:spPr bwMode="auto">
          <a:xfrm flipH="1">
            <a:off x="3098800" y="5222875"/>
            <a:ext cx="687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2" name="Rectangle 269"/>
          <p:cNvSpPr>
            <a:spLocks noChangeArrowheads="1"/>
          </p:cNvSpPr>
          <p:nvPr/>
        </p:nvSpPr>
        <p:spPr bwMode="auto">
          <a:xfrm>
            <a:off x="3263900" y="2757488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B+</a:t>
            </a:r>
            <a:endParaRPr lang="en-US" altLang="en-US"/>
          </a:p>
        </p:txBody>
      </p:sp>
      <p:sp>
        <p:nvSpPr>
          <p:cNvPr id="4223" name="Rectangle 270"/>
          <p:cNvSpPr>
            <a:spLocks noChangeArrowheads="1"/>
          </p:cNvSpPr>
          <p:nvPr/>
        </p:nvSpPr>
        <p:spPr bwMode="auto">
          <a:xfrm>
            <a:off x="3497263" y="27559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24" name="Rectangle 271"/>
          <p:cNvSpPr>
            <a:spLocks noChangeArrowheads="1"/>
          </p:cNvSpPr>
          <p:nvPr/>
        </p:nvSpPr>
        <p:spPr bwMode="auto">
          <a:xfrm>
            <a:off x="1028700" y="4365625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4225" name="Rectangle 272"/>
          <p:cNvSpPr>
            <a:spLocks noChangeArrowheads="1"/>
          </p:cNvSpPr>
          <p:nvPr/>
        </p:nvSpPr>
        <p:spPr bwMode="auto">
          <a:xfrm>
            <a:off x="1165225" y="4365625"/>
            <a:ext cx="9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4226" name="Rectangle 273"/>
          <p:cNvSpPr>
            <a:spLocks noChangeArrowheads="1"/>
          </p:cNvSpPr>
          <p:nvPr/>
        </p:nvSpPr>
        <p:spPr bwMode="auto">
          <a:xfrm>
            <a:off x="1260475" y="4364038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27" name="Rectangle 274"/>
          <p:cNvSpPr>
            <a:spLocks noChangeArrowheads="1"/>
          </p:cNvSpPr>
          <p:nvPr/>
        </p:nvSpPr>
        <p:spPr bwMode="auto">
          <a:xfrm>
            <a:off x="3263900" y="43656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4228" name="Rectangle 275"/>
          <p:cNvSpPr>
            <a:spLocks noChangeArrowheads="1"/>
          </p:cNvSpPr>
          <p:nvPr/>
        </p:nvSpPr>
        <p:spPr bwMode="auto">
          <a:xfrm>
            <a:off x="3389313" y="4365625"/>
            <a:ext cx="9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4229" name="Rectangle 276"/>
          <p:cNvSpPr>
            <a:spLocks noChangeArrowheads="1"/>
          </p:cNvSpPr>
          <p:nvPr/>
        </p:nvSpPr>
        <p:spPr bwMode="auto">
          <a:xfrm>
            <a:off x="3484563" y="4364038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30" name="Rectangle 277"/>
          <p:cNvSpPr>
            <a:spLocks noChangeArrowheads="1"/>
          </p:cNvSpPr>
          <p:nvPr/>
        </p:nvSpPr>
        <p:spPr bwMode="auto">
          <a:xfrm>
            <a:off x="455613" y="38052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Va</a:t>
            </a:r>
            <a:endParaRPr lang="en-US" altLang="en-US"/>
          </a:p>
        </p:txBody>
      </p:sp>
      <p:sp>
        <p:nvSpPr>
          <p:cNvPr id="4231" name="Rectangle 278"/>
          <p:cNvSpPr>
            <a:spLocks noChangeArrowheads="1"/>
          </p:cNvSpPr>
          <p:nvPr/>
        </p:nvSpPr>
        <p:spPr bwMode="auto">
          <a:xfrm>
            <a:off x="750888" y="391636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32" name="Rectangle 279"/>
          <p:cNvSpPr>
            <a:spLocks noChangeArrowheads="1"/>
          </p:cNvSpPr>
          <p:nvPr/>
        </p:nvSpPr>
        <p:spPr bwMode="auto">
          <a:xfrm>
            <a:off x="3281363" y="3805238"/>
            <a:ext cx="295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00"/>
                </a:solidFill>
              </a:rPr>
              <a:t>Vb</a:t>
            </a:r>
            <a:endParaRPr lang="en-US" altLang="en-US"/>
          </a:p>
        </p:txBody>
      </p:sp>
      <p:sp>
        <p:nvSpPr>
          <p:cNvPr id="4233" name="Rectangle 280"/>
          <p:cNvSpPr>
            <a:spLocks noChangeArrowheads="1"/>
          </p:cNvSpPr>
          <p:nvPr/>
        </p:nvSpPr>
        <p:spPr bwMode="auto">
          <a:xfrm>
            <a:off x="3576638" y="391636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4234" name="Line 281"/>
          <p:cNvSpPr>
            <a:spLocks noChangeShapeType="1"/>
          </p:cNvSpPr>
          <p:nvPr/>
        </p:nvSpPr>
        <p:spPr bwMode="auto">
          <a:xfrm>
            <a:off x="3087688" y="3262313"/>
            <a:ext cx="1587" cy="676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5" name="Line 282"/>
          <p:cNvSpPr>
            <a:spLocks noChangeShapeType="1"/>
          </p:cNvSpPr>
          <p:nvPr/>
        </p:nvSpPr>
        <p:spPr bwMode="auto">
          <a:xfrm>
            <a:off x="3076575" y="4891088"/>
            <a:ext cx="1588" cy="6794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6" name="Line 283"/>
          <p:cNvSpPr>
            <a:spLocks noChangeShapeType="1"/>
          </p:cNvSpPr>
          <p:nvPr/>
        </p:nvSpPr>
        <p:spPr bwMode="auto">
          <a:xfrm>
            <a:off x="836613" y="4883150"/>
            <a:ext cx="1587" cy="6794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2" name="Line 284"/>
          <p:cNvSpPr>
            <a:spLocks noChangeShapeType="1"/>
          </p:cNvSpPr>
          <p:nvPr/>
        </p:nvSpPr>
        <p:spPr bwMode="auto">
          <a:xfrm>
            <a:off x="846138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3" name="Line 285"/>
          <p:cNvSpPr>
            <a:spLocks noChangeShapeType="1"/>
          </p:cNvSpPr>
          <p:nvPr/>
        </p:nvSpPr>
        <p:spPr bwMode="auto">
          <a:xfrm>
            <a:off x="3073400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" name="Line 286"/>
          <p:cNvSpPr>
            <a:spLocks noChangeShapeType="1"/>
          </p:cNvSpPr>
          <p:nvPr/>
        </p:nvSpPr>
        <p:spPr bwMode="auto">
          <a:xfrm>
            <a:off x="846138" y="46196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" name="Line 287"/>
          <p:cNvSpPr>
            <a:spLocks noChangeShapeType="1"/>
          </p:cNvSpPr>
          <p:nvPr/>
        </p:nvSpPr>
        <p:spPr bwMode="auto">
          <a:xfrm>
            <a:off x="3073400" y="46196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41" name="Group 292"/>
          <p:cNvGrpSpPr>
            <a:grpSpLocks/>
          </p:cNvGrpSpPr>
          <p:nvPr/>
        </p:nvGrpSpPr>
        <p:grpSpPr bwMode="auto">
          <a:xfrm>
            <a:off x="539750" y="2928938"/>
            <a:ext cx="614363" cy="2074862"/>
            <a:chOff x="340" y="1845"/>
            <a:chExt cx="387" cy="1307"/>
          </a:xfrm>
        </p:grpSpPr>
        <p:sp>
          <p:nvSpPr>
            <p:cNvPr id="4250" name="Oval 288"/>
            <p:cNvSpPr>
              <a:spLocks noChangeArrowheads="1"/>
            </p:cNvSpPr>
            <p:nvPr/>
          </p:nvSpPr>
          <p:spPr bwMode="auto">
            <a:xfrm>
              <a:off x="340" y="1845"/>
              <a:ext cx="387" cy="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1" name="Oval 289"/>
            <p:cNvSpPr>
              <a:spLocks noChangeArrowheads="1"/>
            </p:cNvSpPr>
            <p:nvPr/>
          </p:nvSpPr>
          <p:spPr bwMode="auto">
            <a:xfrm>
              <a:off x="340" y="2886"/>
              <a:ext cx="387" cy="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41" name="Group 293"/>
          <p:cNvGrpSpPr>
            <a:grpSpLocks/>
          </p:cNvGrpSpPr>
          <p:nvPr/>
        </p:nvGrpSpPr>
        <p:grpSpPr bwMode="auto">
          <a:xfrm>
            <a:off x="2805113" y="2928938"/>
            <a:ext cx="614362" cy="2074862"/>
            <a:chOff x="1767" y="1845"/>
            <a:chExt cx="387" cy="1307"/>
          </a:xfrm>
        </p:grpSpPr>
        <p:sp>
          <p:nvSpPr>
            <p:cNvPr id="4248" name="Oval 290"/>
            <p:cNvSpPr>
              <a:spLocks noChangeArrowheads="1"/>
            </p:cNvSpPr>
            <p:nvPr/>
          </p:nvSpPr>
          <p:spPr bwMode="auto">
            <a:xfrm>
              <a:off x="1767" y="1845"/>
              <a:ext cx="387" cy="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9" name="Oval 291"/>
            <p:cNvSpPr>
              <a:spLocks noChangeArrowheads="1"/>
            </p:cNvSpPr>
            <p:nvPr/>
          </p:nvSpPr>
          <p:spPr bwMode="auto">
            <a:xfrm>
              <a:off x="1767" y="2886"/>
              <a:ext cx="387" cy="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42" name="Line 294"/>
          <p:cNvSpPr>
            <a:spLocks noChangeShapeType="1"/>
          </p:cNvSpPr>
          <p:nvPr/>
        </p:nvSpPr>
        <p:spPr bwMode="auto">
          <a:xfrm>
            <a:off x="4038600" y="3276600"/>
            <a:ext cx="423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4" name="Text Box 295"/>
          <p:cNvSpPr txBox="1">
            <a:spLocks noChangeArrowheads="1"/>
          </p:cNvSpPr>
          <p:nvPr/>
        </p:nvSpPr>
        <p:spPr bwMode="auto">
          <a:xfrm>
            <a:off x="0" y="8382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Single-phase H-bridge (voltage source) inverter topology:</a:t>
            </a:r>
          </a:p>
        </p:txBody>
      </p:sp>
      <p:grpSp>
        <p:nvGrpSpPr>
          <p:cNvPr id="4245" name="Group 296"/>
          <p:cNvGrpSpPr>
            <a:grpSpLocks/>
          </p:cNvGrpSpPr>
          <p:nvPr/>
        </p:nvGrpSpPr>
        <p:grpSpPr bwMode="auto">
          <a:xfrm>
            <a:off x="8305800" y="0"/>
            <a:ext cx="609600" cy="701675"/>
            <a:chOff x="144" y="1731"/>
            <a:chExt cx="384" cy="442"/>
          </a:xfrm>
        </p:grpSpPr>
        <p:sp>
          <p:nvSpPr>
            <p:cNvPr id="4246" name="Rectangle 297"/>
            <p:cNvSpPr>
              <a:spLocks noChangeArrowheads="1"/>
            </p:cNvSpPr>
            <p:nvPr/>
          </p:nvSpPr>
          <p:spPr bwMode="auto">
            <a:xfrm>
              <a:off x="240" y="1731"/>
              <a:ext cx="2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00"/>
                  </a:solidFill>
                </a:rPr>
                <a:t>!</a:t>
              </a:r>
              <a:endParaRPr lang="es-ES" alt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4247" name="Oval 298"/>
            <p:cNvSpPr>
              <a:spLocks noChangeArrowheads="1"/>
            </p:cNvSpPr>
            <p:nvPr/>
          </p:nvSpPr>
          <p:spPr bwMode="auto">
            <a:xfrm>
              <a:off x="144" y="1776"/>
              <a:ext cx="384" cy="38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5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" grpId="0" animBg="1"/>
      <p:bldP spid="2193" grpId="0" animBg="1"/>
      <p:bldP spid="2194" grpId="0" animBg="1"/>
      <p:bldP spid="2195" grpId="0" animBg="1"/>
      <p:bldP spid="2196" grpId="0" animBg="1"/>
      <p:bldP spid="2197" grpId="0" animBg="1"/>
      <p:bldP spid="2250" grpId="0" animBg="1"/>
      <p:bldP spid="2260" grpId="0" animBg="1"/>
      <p:bldP spid="2269" grpId="0" animBg="1"/>
      <p:bldP spid="2332" grpId="0" animBg="1"/>
      <p:bldP spid="2333" grpId="0" animBg="1"/>
      <p:bldP spid="2334" grpId="0" animBg="1"/>
      <p:bldP spid="2335" grpId="0" animBg="1"/>
      <p:bldP spid="23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7A132-447D-4D3B-817E-4D0607E3A5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646113" y="9223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grpSp>
        <p:nvGrpSpPr>
          <p:cNvPr id="5124" name="Group 155"/>
          <p:cNvGrpSpPr>
            <a:grpSpLocks/>
          </p:cNvGrpSpPr>
          <p:nvPr/>
        </p:nvGrpSpPr>
        <p:grpSpPr bwMode="auto">
          <a:xfrm>
            <a:off x="4232275" y="1066800"/>
            <a:ext cx="4340225" cy="1414463"/>
            <a:chOff x="2666" y="672"/>
            <a:chExt cx="2734" cy="891"/>
          </a:xfrm>
        </p:grpSpPr>
        <p:sp>
          <p:nvSpPr>
            <p:cNvPr id="5247" name="Rectangle 9"/>
            <p:cNvSpPr>
              <a:spLocks noChangeArrowheads="1"/>
            </p:cNvSpPr>
            <p:nvPr/>
          </p:nvSpPr>
          <p:spPr bwMode="auto">
            <a:xfrm>
              <a:off x="2666" y="672"/>
              <a:ext cx="2734" cy="89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48" name="Rectangle 10"/>
            <p:cNvSpPr>
              <a:spLocks noChangeArrowheads="1"/>
            </p:cNvSpPr>
            <p:nvPr/>
          </p:nvSpPr>
          <p:spPr bwMode="auto">
            <a:xfrm>
              <a:off x="2728" y="708"/>
              <a:ext cx="1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Corresponding values of Vab</a:t>
              </a:r>
              <a:endParaRPr lang="en-US" altLang="en-US"/>
            </a:p>
          </p:txBody>
        </p:sp>
        <p:sp>
          <p:nvSpPr>
            <p:cNvPr id="5249" name="Rectangle 11"/>
            <p:cNvSpPr>
              <a:spLocks noChangeArrowheads="1"/>
            </p:cNvSpPr>
            <p:nvPr/>
          </p:nvSpPr>
          <p:spPr bwMode="auto">
            <a:xfrm>
              <a:off x="4585" y="7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250" name="Rectangle 12"/>
            <p:cNvSpPr>
              <a:spLocks noChangeArrowheads="1"/>
            </p:cNvSpPr>
            <p:nvPr/>
          </p:nvSpPr>
          <p:spPr bwMode="auto">
            <a:xfrm>
              <a:off x="2728" y="874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5251" name="Rectangle 13"/>
            <p:cNvSpPr>
              <a:spLocks noChangeArrowheads="1"/>
            </p:cNvSpPr>
            <p:nvPr/>
          </p:nvSpPr>
          <p:spPr bwMode="auto">
            <a:xfrm>
              <a:off x="2778" y="874"/>
              <a:ext cx="6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</a:t>
              </a:r>
              <a:endParaRPr lang="en-US" altLang="en-US"/>
            </a:p>
          </p:txBody>
        </p:sp>
        <p:sp>
          <p:nvSpPr>
            <p:cNvPr id="5252" name="Rectangle 14"/>
            <p:cNvSpPr>
              <a:spLocks noChangeArrowheads="1"/>
            </p:cNvSpPr>
            <p:nvPr/>
          </p:nvSpPr>
          <p:spPr bwMode="auto">
            <a:xfrm>
              <a:off x="3414" y="86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253" name="Rectangle 15"/>
            <p:cNvSpPr>
              <a:spLocks noChangeArrowheads="1"/>
            </p:cNvSpPr>
            <p:nvPr/>
          </p:nvSpPr>
          <p:spPr bwMode="auto">
            <a:xfrm>
              <a:off x="3454" y="87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and B</a:t>
              </a:r>
              <a:endParaRPr lang="en-US" altLang="en-US"/>
            </a:p>
          </p:txBody>
        </p:sp>
        <p:sp>
          <p:nvSpPr>
            <p:cNvPr id="5254" name="Rectangle 16"/>
            <p:cNvSpPr>
              <a:spLocks noChangeArrowheads="1"/>
            </p:cNvSpPr>
            <p:nvPr/>
          </p:nvSpPr>
          <p:spPr bwMode="auto">
            <a:xfrm>
              <a:off x="3832" y="87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5255" name="Rectangle 17"/>
            <p:cNvSpPr>
              <a:spLocks noChangeArrowheads="1"/>
            </p:cNvSpPr>
            <p:nvPr/>
          </p:nvSpPr>
          <p:spPr bwMode="auto">
            <a:xfrm>
              <a:off x="3911" y="874"/>
              <a:ext cx="12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Vdc</a:t>
              </a:r>
              <a:endParaRPr lang="en-US" altLang="en-US"/>
            </a:p>
          </p:txBody>
        </p:sp>
        <p:sp>
          <p:nvSpPr>
            <p:cNvPr id="5256" name="Rectangle 18"/>
            <p:cNvSpPr>
              <a:spLocks noChangeArrowheads="1"/>
            </p:cNvSpPr>
            <p:nvPr/>
          </p:nvSpPr>
          <p:spPr bwMode="auto">
            <a:xfrm>
              <a:off x="5117" y="874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257" name="Rectangle 19"/>
            <p:cNvSpPr>
              <a:spLocks noChangeArrowheads="1"/>
            </p:cNvSpPr>
            <p:nvPr/>
          </p:nvSpPr>
          <p:spPr bwMode="auto">
            <a:xfrm>
              <a:off x="2728" y="1040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5258" name="Rectangle 20"/>
            <p:cNvSpPr>
              <a:spLocks noChangeArrowheads="1"/>
            </p:cNvSpPr>
            <p:nvPr/>
          </p:nvSpPr>
          <p:spPr bwMode="auto">
            <a:xfrm>
              <a:off x="2778" y="1040"/>
              <a:ext cx="21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 and B+ closed, Vab = 0</a:t>
              </a:r>
              <a:endParaRPr lang="en-US" altLang="en-US"/>
            </a:p>
          </p:txBody>
        </p:sp>
        <p:sp>
          <p:nvSpPr>
            <p:cNvPr id="5259" name="Rectangle 21"/>
            <p:cNvSpPr>
              <a:spLocks noChangeArrowheads="1"/>
            </p:cNvSpPr>
            <p:nvPr/>
          </p:nvSpPr>
          <p:spPr bwMode="auto">
            <a:xfrm>
              <a:off x="4953" y="1040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260" name="Rectangle 22"/>
            <p:cNvSpPr>
              <a:spLocks noChangeArrowheads="1"/>
            </p:cNvSpPr>
            <p:nvPr/>
          </p:nvSpPr>
          <p:spPr bwMode="auto">
            <a:xfrm>
              <a:off x="2728" y="1206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5261" name="Rectangle 23"/>
            <p:cNvSpPr>
              <a:spLocks noChangeArrowheads="1"/>
            </p:cNvSpPr>
            <p:nvPr/>
          </p:nvSpPr>
          <p:spPr bwMode="auto">
            <a:xfrm>
              <a:off x="2778" y="1206"/>
              <a:ext cx="10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B+ closed and A</a:t>
              </a:r>
              <a:endParaRPr lang="en-US" altLang="en-US"/>
            </a:p>
          </p:txBody>
        </p:sp>
        <p:sp>
          <p:nvSpPr>
            <p:cNvPr id="5262" name="Rectangle 24"/>
            <p:cNvSpPr>
              <a:spLocks noChangeArrowheads="1"/>
            </p:cNvSpPr>
            <p:nvPr/>
          </p:nvSpPr>
          <p:spPr bwMode="auto">
            <a:xfrm>
              <a:off x="3832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5263" name="Rectangle 25"/>
            <p:cNvSpPr>
              <a:spLocks noChangeArrowheads="1"/>
            </p:cNvSpPr>
            <p:nvPr/>
          </p:nvSpPr>
          <p:spPr bwMode="auto">
            <a:xfrm>
              <a:off x="3911" y="1206"/>
              <a:ext cx="9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</a:t>
              </a:r>
              <a:endParaRPr lang="en-US" altLang="en-US"/>
            </a:p>
          </p:txBody>
        </p:sp>
        <p:sp>
          <p:nvSpPr>
            <p:cNvPr id="5264" name="Rectangle 26"/>
            <p:cNvSpPr>
              <a:spLocks noChangeArrowheads="1"/>
            </p:cNvSpPr>
            <p:nvPr/>
          </p:nvSpPr>
          <p:spPr bwMode="auto">
            <a:xfrm>
              <a:off x="4870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5265" name="Rectangle 27"/>
            <p:cNvSpPr>
              <a:spLocks noChangeArrowheads="1"/>
            </p:cNvSpPr>
            <p:nvPr/>
          </p:nvSpPr>
          <p:spPr bwMode="auto">
            <a:xfrm>
              <a:off x="4949" y="1206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Vdc</a:t>
              </a:r>
              <a:endParaRPr lang="en-US" altLang="en-US"/>
            </a:p>
          </p:txBody>
        </p:sp>
        <p:sp>
          <p:nvSpPr>
            <p:cNvPr id="5266" name="Rectangle 28"/>
            <p:cNvSpPr>
              <a:spLocks noChangeArrowheads="1"/>
            </p:cNvSpPr>
            <p:nvPr/>
          </p:nvSpPr>
          <p:spPr bwMode="auto">
            <a:xfrm>
              <a:off x="5197" y="1206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267" name="Rectangle 29"/>
            <p:cNvSpPr>
              <a:spLocks noChangeArrowheads="1"/>
            </p:cNvSpPr>
            <p:nvPr/>
          </p:nvSpPr>
          <p:spPr bwMode="auto">
            <a:xfrm>
              <a:off x="2728" y="1371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5268" name="Rectangle 30"/>
            <p:cNvSpPr>
              <a:spLocks noChangeArrowheads="1"/>
            </p:cNvSpPr>
            <p:nvPr/>
          </p:nvSpPr>
          <p:spPr bwMode="auto">
            <a:xfrm>
              <a:off x="2778" y="137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5269" name="Rectangle 31"/>
            <p:cNvSpPr>
              <a:spLocks noChangeArrowheads="1"/>
            </p:cNvSpPr>
            <p:nvPr/>
          </p:nvSpPr>
          <p:spPr bwMode="auto">
            <a:xfrm>
              <a:off x="2874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5270" name="Rectangle 32"/>
            <p:cNvSpPr>
              <a:spLocks noChangeArrowheads="1"/>
            </p:cNvSpPr>
            <p:nvPr/>
          </p:nvSpPr>
          <p:spPr bwMode="auto">
            <a:xfrm>
              <a:off x="2954" y="1371"/>
              <a:ext cx="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 and A</a:t>
              </a:r>
              <a:endParaRPr lang="en-US" altLang="en-US"/>
            </a:p>
          </p:txBody>
        </p:sp>
        <p:sp>
          <p:nvSpPr>
            <p:cNvPr id="5271" name="Rectangle 33"/>
            <p:cNvSpPr>
              <a:spLocks noChangeArrowheads="1"/>
            </p:cNvSpPr>
            <p:nvPr/>
          </p:nvSpPr>
          <p:spPr bwMode="auto">
            <a:xfrm>
              <a:off x="3827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5272" name="Rectangle 34"/>
            <p:cNvSpPr>
              <a:spLocks noChangeArrowheads="1"/>
            </p:cNvSpPr>
            <p:nvPr/>
          </p:nvSpPr>
          <p:spPr bwMode="auto">
            <a:xfrm>
              <a:off x="3907" y="1371"/>
              <a:ext cx="10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0</a:t>
              </a:r>
              <a:endParaRPr lang="en-US" altLang="en-US"/>
            </a:p>
          </p:txBody>
        </p:sp>
        <p:sp>
          <p:nvSpPr>
            <p:cNvPr id="5273" name="Rectangle 35"/>
            <p:cNvSpPr>
              <a:spLocks noChangeArrowheads="1"/>
            </p:cNvSpPr>
            <p:nvPr/>
          </p:nvSpPr>
          <p:spPr bwMode="auto">
            <a:xfrm>
              <a:off x="4944" y="137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4232275" y="3257550"/>
            <a:ext cx="4340225" cy="1152525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37"/>
          <p:cNvSpPr>
            <a:spLocks noChangeArrowheads="1"/>
          </p:cNvSpPr>
          <p:nvPr/>
        </p:nvSpPr>
        <p:spPr bwMode="auto">
          <a:xfrm>
            <a:off x="4330700" y="33162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5127" name="Rectangle 38"/>
          <p:cNvSpPr>
            <a:spLocks noChangeArrowheads="1"/>
          </p:cNvSpPr>
          <p:nvPr/>
        </p:nvSpPr>
        <p:spPr bwMode="auto">
          <a:xfrm>
            <a:off x="4410075" y="33162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28" name="Rectangle 39"/>
          <p:cNvSpPr>
            <a:spLocks noChangeArrowheads="1"/>
          </p:cNvSpPr>
          <p:nvPr/>
        </p:nvSpPr>
        <p:spPr bwMode="auto">
          <a:xfrm>
            <a:off x="4440238" y="3316288"/>
            <a:ext cx="408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free wheeling diodes permit current </a:t>
            </a:r>
            <a:endParaRPr lang="en-US" altLang="en-US"/>
          </a:p>
        </p:txBody>
      </p:sp>
      <p:sp>
        <p:nvSpPr>
          <p:cNvPr id="5129" name="Rectangle 40"/>
          <p:cNvSpPr>
            <a:spLocks noChangeArrowheads="1"/>
          </p:cNvSpPr>
          <p:nvPr/>
        </p:nvSpPr>
        <p:spPr bwMode="auto">
          <a:xfrm>
            <a:off x="4440238" y="357822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to flow even if al</a:t>
            </a:r>
            <a:endParaRPr lang="en-US" altLang="en-US"/>
          </a:p>
        </p:txBody>
      </p:sp>
      <p:sp>
        <p:nvSpPr>
          <p:cNvPr id="5130" name="Rectangle 41"/>
          <p:cNvSpPr>
            <a:spLocks noChangeArrowheads="1"/>
          </p:cNvSpPr>
          <p:nvPr/>
        </p:nvSpPr>
        <p:spPr bwMode="auto">
          <a:xfrm>
            <a:off x="6078538" y="3578225"/>
            <a:ext cx="208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 switches are open  </a:t>
            </a:r>
            <a:endParaRPr lang="en-US" altLang="en-US"/>
          </a:p>
        </p:txBody>
      </p:sp>
      <p:sp>
        <p:nvSpPr>
          <p:cNvPr id="5131" name="Rectangle 42"/>
          <p:cNvSpPr>
            <a:spLocks noChangeArrowheads="1"/>
          </p:cNvSpPr>
          <p:nvPr/>
        </p:nvSpPr>
        <p:spPr bwMode="auto">
          <a:xfrm>
            <a:off x="8137525" y="35782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32" name="Rectangle 43"/>
          <p:cNvSpPr>
            <a:spLocks noChangeArrowheads="1"/>
          </p:cNvSpPr>
          <p:nvPr/>
        </p:nvSpPr>
        <p:spPr bwMode="auto">
          <a:xfrm>
            <a:off x="4330700" y="3840163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5133" name="Rectangle 44"/>
          <p:cNvSpPr>
            <a:spLocks noChangeArrowheads="1"/>
          </p:cNvSpPr>
          <p:nvPr/>
        </p:nvSpPr>
        <p:spPr bwMode="auto">
          <a:xfrm>
            <a:off x="4410075" y="3840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34" name="Rectangle 45"/>
          <p:cNvSpPr>
            <a:spLocks noChangeArrowheads="1"/>
          </p:cNvSpPr>
          <p:nvPr/>
        </p:nvSpPr>
        <p:spPr bwMode="auto">
          <a:xfrm>
            <a:off x="4440238" y="3840163"/>
            <a:ext cx="3416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These diodes also permit lagging </a:t>
            </a:r>
            <a:endParaRPr lang="en-US" altLang="en-US"/>
          </a:p>
        </p:txBody>
      </p:sp>
      <p:sp>
        <p:nvSpPr>
          <p:cNvPr id="5135" name="Rectangle 46"/>
          <p:cNvSpPr>
            <a:spLocks noChangeArrowheads="1"/>
          </p:cNvSpPr>
          <p:nvPr/>
        </p:nvSpPr>
        <p:spPr bwMode="auto">
          <a:xfrm>
            <a:off x="4440238" y="4103688"/>
            <a:ext cx="336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currents to flow in inductive loads</a:t>
            </a:r>
            <a:endParaRPr lang="en-US" altLang="en-US" dirty="0"/>
          </a:p>
        </p:txBody>
      </p:sp>
      <p:sp>
        <p:nvSpPr>
          <p:cNvPr id="5136" name="Rectangle 47"/>
          <p:cNvSpPr>
            <a:spLocks noChangeArrowheads="1"/>
          </p:cNvSpPr>
          <p:nvPr/>
        </p:nvSpPr>
        <p:spPr bwMode="auto">
          <a:xfrm>
            <a:off x="7807325" y="41036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37" name="Line 48"/>
          <p:cNvSpPr>
            <a:spLocks noChangeShapeType="1"/>
          </p:cNvSpPr>
          <p:nvPr/>
        </p:nvSpPr>
        <p:spPr bwMode="auto">
          <a:xfrm>
            <a:off x="906463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49"/>
          <p:cNvSpPr>
            <a:spLocks noChangeShapeType="1"/>
          </p:cNvSpPr>
          <p:nvPr/>
        </p:nvSpPr>
        <p:spPr bwMode="auto">
          <a:xfrm>
            <a:off x="906463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51"/>
          <p:cNvSpPr>
            <a:spLocks noChangeShapeType="1"/>
          </p:cNvSpPr>
          <p:nvPr/>
        </p:nvSpPr>
        <p:spPr bwMode="auto">
          <a:xfrm>
            <a:off x="906463" y="3287713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0" name="Group 56"/>
          <p:cNvGrpSpPr>
            <a:grpSpLocks/>
          </p:cNvGrpSpPr>
          <p:nvPr/>
        </p:nvGrpSpPr>
        <p:grpSpPr bwMode="auto">
          <a:xfrm>
            <a:off x="1422400" y="2919413"/>
            <a:ext cx="288925" cy="149225"/>
            <a:chOff x="896" y="1839"/>
            <a:chExt cx="182" cy="94"/>
          </a:xfrm>
        </p:grpSpPr>
        <p:grpSp>
          <p:nvGrpSpPr>
            <p:cNvPr id="5243" name="Group 54"/>
            <p:cNvGrpSpPr>
              <a:grpSpLocks/>
            </p:cNvGrpSpPr>
            <p:nvPr/>
          </p:nvGrpSpPr>
          <p:grpSpPr bwMode="auto">
            <a:xfrm>
              <a:off x="906" y="1839"/>
              <a:ext cx="162" cy="94"/>
              <a:chOff x="906" y="1839"/>
              <a:chExt cx="162" cy="94"/>
            </a:xfrm>
          </p:grpSpPr>
          <p:sp>
            <p:nvSpPr>
              <p:cNvPr id="5245" name="Freeform 52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53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4" name="Line 55"/>
            <p:cNvSpPr>
              <a:spLocks noChangeShapeType="1"/>
            </p:cNvSpPr>
            <p:nvPr/>
          </p:nvSpPr>
          <p:spPr bwMode="auto">
            <a:xfrm>
              <a:off x="896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Line 57"/>
          <p:cNvSpPr>
            <a:spLocks noChangeShapeType="1"/>
          </p:cNvSpPr>
          <p:nvPr/>
        </p:nvSpPr>
        <p:spPr bwMode="auto">
          <a:xfrm flipV="1">
            <a:off x="1566863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58"/>
          <p:cNvSpPr>
            <a:spLocks noChangeShapeType="1"/>
          </p:cNvSpPr>
          <p:nvPr/>
        </p:nvSpPr>
        <p:spPr bwMode="auto">
          <a:xfrm flipV="1">
            <a:off x="1566863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59"/>
          <p:cNvSpPr>
            <a:spLocks noChangeShapeType="1"/>
          </p:cNvSpPr>
          <p:nvPr/>
        </p:nvSpPr>
        <p:spPr bwMode="auto">
          <a:xfrm flipH="1">
            <a:off x="915988" y="264795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60"/>
          <p:cNvSpPr>
            <a:spLocks noChangeShapeType="1"/>
          </p:cNvSpPr>
          <p:nvPr/>
        </p:nvSpPr>
        <p:spPr bwMode="auto">
          <a:xfrm>
            <a:off x="3030538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61"/>
          <p:cNvSpPr>
            <a:spLocks noChangeShapeType="1"/>
          </p:cNvSpPr>
          <p:nvPr/>
        </p:nvSpPr>
        <p:spPr bwMode="auto">
          <a:xfrm>
            <a:off x="3030538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3030538" y="3074988"/>
            <a:ext cx="241300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7" name="Group 67"/>
          <p:cNvGrpSpPr>
            <a:grpSpLocks/>
          </p:cNvGrpSpPr>
          <p:nvPr/>
        </p:nvGrpSpPr>
        <p:grpSpPr bwMode="auto">
          <a:xfrm>
            <a:off x="3546475" y="2919413"/>
            <a:ext cx="288925" cy="149225"/>
            <a:chOff x="2234" y="1839"/>
            <a:chExt cx="182" cy="94"/>
          </a:xfrm>
        </p:grpSpPr>
        <p:grpSp>
          <p:nvGrpSpPr>
            <p:cNvPr id="5239" name="Group 65"/>
            <p:cNvGrpSpPr>
              <a:grpSpLocks/>
            </p:cNvGrpSpPr>
            <p:nvPr/>
          </p:nvGrpSpPr>
          <p:grpSpPr bwMode="auto">
            <a:xfrm>
              <a:off x="2244" y="1839"/>
              <a:ext cx="162" cy="94"/>
              <a:chOff x="2244" y="1839"/>
              <a:chExt cx="162" cy="94"/>
            </a:xfrm>
          </p:grpSpPr>
          <p:sp>
            <p:nvSpPr>
              <p:cNvPr id="5241" name="Freeform 63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Freeform 64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0" name="Line 66"/>
            <p:cNvSpPr>
              <a:spLocks noChangeShapeType="1"/>
            </p:cNvSpPr>
            <p:nvPr/>
          </p:nvSpPr>
          <p:spPr bwMode="auto">
            <a:xfrm>
              <a:off x="2234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8" name="Line 68"/>
          <p:cNvSpPr>
            <a:spLocks noChangeShapeType="1"/>
          </p:cNvSpPr>
          <p:nvPr/>
        </p:nvSpPr>
        <p:spPr bwMode="auto">
          <a:xfrm flipV="1">
            <a:off x="3690938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69"/>
          <p:cNvSpPr>
            <a:spLocks noChangeShapeType="1"/>
          </p:cNvSpPr>
          <p:nvPr/>
        </p:nvSpPr>
        <p:spPr bwMode="auto">
          <a:xfrm flipV="1">
            <a:off x="3690938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70"/>
          <p:cNvSpPr>
            <a:spLocks noChangeShapeType="1"/>
          </p:cNvSpPr>
          <p:nvPr/>
        </p:nvSpPr>
        <p:spPr bwMode="auto">
          <a:xfrm flipH="1">
            <a:off x="3028950" y="2647950"/>
            <a:ext cx="6619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71"/>
          <p:cNvSpPr>
            <a:spLocks noChangeShapeType="1"/>
          </p:cNvSpPr>
          <p:nvPr/>
        </p:nvSpPr>
        <p:spPr bwMode="auto">
          <a:xfrm>
            <a:off x="906463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72"/>
          <p:cNvSpPr>
            <a:spLocks noChangeShapeType="1"/>
          </p:cNvSpPr>
          <p:nvPr/>
        </p:nvSpPr>
        <p:spPr bwMode="auto">
          <a:xfrm>
            <a:off x="906463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3" name="Group 78"/>
          <p:cNvGrpSpPr>
            <a:grpSpLocks/>
          </p:cNvGrpSpPr>
          <p:nvPr/>
        </p:nvGrpSpPr>
        <p:grpSpPr bwMode="auto">
          <a:xfrm>
            <a:off x="1422400" y="4441825"/>
            <a:ext cx="288925" cy="149225"/>
            <a:chOff x="896" y="2798"/>
            <a:chExt cx="182" cy="94"/>
          </a:xfrm>
        </p:grpSpPr>
        <p:grpSp>
          <p:nvGrpSpPr>
            <p:cNvPr id="5235" name="Group 76"/>
            <p:cNvGrpSpPr>
              <a:grpSpLocks/>
            </p:cNvGrpSpPr>
            <p:nvPr/>
          </p:nvGrpSpPr>
          <p:grpSpPr bwMode="auto">
            <a:xfrm>
              <a:off x="906" y="2798"/>
              <a:ext cx="162" cy="94"/>
              <a:chOff x="906" y="2798"/>
              <a:chExt cx="162" cy="94"/>
            </a:xfrm>
          </p:grpSpPr>
          <p:sp>
            <p:nvSpPr>
              <p:cNvPr id="5237" name="Freeform 74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Freeform 75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6" name="Line 77"/>
            <p:cNvSpPr>
              <a:spLocks noChangeShapeType="1"/>
            </p:cNvSpPr>
            <p:nvPr/>
          </p:nvSpPr>
          <p:spPr bwMode="auto">
            <a:xfrm>
              <a:off x="896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4" name="Line 79"/>
          <p:cNvSpPr>
            <a:spLocks noChangeShapeType="1"/>
          </p:cNvSpPr>
          <p:nvPr/>
        </p:nvSpPr>
        <p:spPr bwMode="auto">
          <a:xfrm flipV="1">
            <a:off x="1566863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80"/>
          <p:cNvSpPr>
            <a:spLocks noChangeShapeType="1"/>
          </p:cNvSpPr>
          <p:nvPr/>
        </p:nvSpPr>
        <p:spPr bwMode="auto">
          <a:xfrm flipV="1">
            <a:off x="1566863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81"/>
          <p:cNvSpPr>
            <a:spLocks noChangeShapeType="1"/>
          </p:cNvSpPr>
          <p:nvPr/>
        </p:nvSpPr>
        <p:spPr bwMode="auto">
          <a:xfrm flipH="1">
            <a:off x="909638" y="5133975"/>
            <a:ext cx="657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82"/>
          <p:cNvSpPr>
            <a:spLocks noChangeShapeType="1"/>
          </p:cNvSpPr>
          <p:nvPr/>
        </p:nvSpPr>
        <p:spPr bwMode="auto">
          <a:xfrm>
            <a:off x="3030538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83"/>
          <p:cNvSpPr>
            <a:spLocks noChangeShapeType="1"/>
          </p:cNvSpPr>
          <p:nvPr/>
        </p:nvSpPr>
        <p:spPr bwMode="auto">
          <a:xfrm>
            <a:off x="3030538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914400" y="4572000"/>
            <a:ext cx="241300" cy="147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0" name="Group 89"/>
          <p:cNvGrpSpPr>
            <a:grpSpLocks/>
          </p:cNvGrpSpPr>
          <p:nvPr/>
        </p:nvGrpSpPr>
        <p:grpSpPr bwMode="auto">
          <a:xfrm>
            <a:off x="3546475" y="4441825"/>
            <a:ext cx="288925" cy="149225"/>
            <a:chOff x="2234" y="2798"/>
            <a:chExt cx="182" cy="94"/>
          </a:xfrm>
        </p:grpSpPr>
        <p:grpSp>
          <p:nvGrpSpPr>
            <p:cNvPr id="5231" name="Group 87"/>
            <p:cNvGrpSpPr>
              <a:grpSpLocks/>
            </p:cNvGrpSpPr>
            <p:nvPr/>
          </p:nvGrpSpPr>
          <p:grpSpPr bwMode="auto">
            <a:xfrm>
              <a:off x="2244" y="2798"/>
              <a:ext cx="162" cy="94"/>
              <a:chOff x="2244" y="2798"/>
              <a:chExt cx="162" cy="94"/>
            </a:xfrm>
          </p:grpSpPr>
          <p:sp>
            <p:nvSpPr>
              <p:cNvPr id="5233" name="Freeform 85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86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2" name="Line 88"/>
            <p:cNvSpPr>
              <a:spLocks noChangeShapeType="1"/>
            </p:cNvSpPr>
            <p:nvPr/>
          </p:nvSpPr>
          <p:spPr bwMode="auto">
            <a:xfrm>
              <a:off x="2234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Line 90"/>
          <p:cNvSpPr>
            <a:spLocks noChangeShapeType="1"/>
          </p:cNvSpPr>
          <p:nvPr/>
        </p:nvSpPr>
        <p:spPr bwMode="auto">
          <a:xfrm flipV="1">
            <a:off x="3690938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Line 91"/>
          <p:cNvSpPr>
            <a:spLocks noChangeShapeType="1"/>
          </p:cNvSpPr>
          <p:nvPr/>
        </p:nvSpPr>
        <p:spPr bwMode="auto">
          <a:xfrm flipV="1">
            <a:off x="3690938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Line 92"/>
          <p:cNvSpPr>
            <a:spLocks noChangeShapeType="1"/>
          </p:cNvSpPr>
          <p:nvPr/>
        </p:nvSpPr>
        <p:spPr bwMode="auto">
          <a:xfrm>
            <a:off x="909638" y="5454650"/>
            <a:ext cx="21240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Line 93"/>
          <p:cNvSpPr>
            <a:spLocks noChangeShapeType="1"/>
          </p:cNvSpPr>
          <p:nvPr/>
        </p:nvSpPr>
        <p:spPr bwMode="auto">
          <a:xfrm>
            <a:off x="901700" y="2419350"/>
            <a:ext cx="21256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5" name="Group 96"/>
          <p:cNvGrpSpPr>
            <a:grpSpLocks/>
          </p:cNvGrpSpPr>
          <p:nvPr/>
        </p:nvGrpSpPr>
        <p:grpSpPr bwMode="auto">
          <a:xfrm>
            <a:off x="1893888" y="3689350"/>
            <a:ext cx="496887" cy="508000"/>
            <a:chOff x="1193" y="2324"/>
            <a:chExt cx="313" cy="320"/>
          </a:xfrm>
        </p:grpSpPr>
        <p:sp>
          <p:nvSpPr>
            <p:cNvPr id="5229" name="Oval 94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30" name="Oval 95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66" name="Group 99"/>
          <p:cNvGrpSpPr>
            <a:grpSpLocks/>
          </p:cNvGrpSpPr>
          <p:nvPr/>
        </p:nvGrpSpPr>
        <p:grpSpPr bwMode="auto">
          <a:xfrm>
            <a:off x="1824038" y="3906838"/>
            <a:ext cx="69850" cy="73025"/>
            <a:chOff x="1149" y="2461"/>
            <a:chExt cx="44" cy="46"/>
          </a:xfrm>
        </p:grpSpPr>
        <p:sp>
          <p:nvSpPr>
            <p:cNvPr id="5227" name="Oval 97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8" name="Oval 98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67" name="Line 100"/>
          <p:cNvSpPr>
            <a:spLocks noChangeShapeType="1"/>
          </p:cNvSpPr>
          <p:nvPr/>
        </p:nvSpPr>
        <p:spPr bwMode="auto">
          <a:xfrm flipH="1">
            <a:off x="901700" y="3941763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8" name="Group 103"/>
          <p:cNvGrpSpPr>
            <a:grpSpLocks/>
          </p:cNvGrpSpPr>
          <p:nvPr/>
        </p:nvGrpSpPr>
        <p:grpSpPr bwMode="auto">
          <a:xfrm>
            <a:off x="2390775" y="3906838"/>
            <a:ext cx="69850" cy="73025"/>
            <a:chOff x="1506" y="2461"/>
            <a:chExt cx="44" cy="46"/>
          </a:xfrm>
        </p:grpSpPr>
        <p:sp>
          <p:nvSpPr>
            <p:cNvPr id="5225" name="Oval 101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6" name="Oval 102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69" name="Line 104"/>
          <p:cNvSpPr>
            <a:spLocks noChangeShapeType="1"/>
          </p:cNvSpPr>
          <p:nvPr/>
        </p:nvSpPr>
        <p:spPr bwMode="auto">
          <a:xfrm flipH="1">
            <a:off x="2460625" y="3941763"/>
            <a:ext cx="566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70" name="Group 107"/>
          <p:cNvGrpSpPr>
            <a:grpSpLocks/>
          </p:cNvGrpSpPr>
          <p:nvPr/>
        </p:nvGrpSpPr>
        <p:grpSpPr bwMode="auto">
          <a:xfrm>
            <a:off x="2992438" y="3906838"/>
            <a:ext cx="69850" cy="73025"/>
            <a:chOff x="1885" y="2461"/>
            <a:chExt cx="44" cy="46"/>
          </a:xfrm>
        </p:grpSpPr>
        <p:sp>
          <p:nvSpPr>
            <p:cNvPr id="5223" name="Oval 105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4" name="Oval 106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71" name="Group 110"/>
          <p:cNvGrpSpPr>
            <a:grpSpLocks/>
          </p:cNvGrpSpPr>
          <p:nvPr/>
        </p:nvGrpSpPr>
        <p:grpSpPr bwMode="auto">
          <a:xfrm>
            <a:off x="868363" y="3906838"/>
            <a:ext cx="69850" cy="73025"/>
            <a:chOff x="547" y="2461"/>
            <a:chExt cx="44" cy="46"/>
          </a:xfrm>
        </p:grpSpPr>
        <p:sp>
          <p:nvSpPr>
            <p:cNvPr id="5221" name="Oval 108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2" name="Oval 109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72" name="Line 111"/>
          <p:cNvSpPr>
            <a:spLocks noChangeShapeType="1"/>
          </p:cNvSpPr>
          <p:nvPr/>
        </p:nvSpPr>
        <p:spPr bwMode="auto">
          <a:xfrm flipV="1">
            <a:off x="2000250" y="2057400"/>
            <a:ext cx="1588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73" name="Group 116"/>
          <p:cNvGrpSpPr>
            <a:grpSpLocks/>
          </p:cNvGrpSpPr>
          <p:nvPr/>
        </p:nvGrpSpPr>
        <p:grpSpPr bwMode="auto">
          <a:xfrm>
            <a:off x="1824038" y="5461000"/>
            <a:ext cx="355600" cy="476250"/>
            <a:chOff x="1149" y="3440"/>
            <a:chExt cx="224" cy="300"/>
          </a:xfrm>
        </p:grpSpPr>
        <p:sp>
          <p:nvSpPr>
            <p:cNvPr id="5217" name="Line 112"/>
            <p:cNvSpPr>
              <a:spLocks noChangeShapeType="1"/>
            </p:cNvSpPr>
            <p:nvPr/>
          </p:nvSpPr>
          <p:spPr bwMode="auto">
            <a:xfrm flipV="1">
              <a:off x="1261" y="3440"/>
              <a:ext cx="1" cy="2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113"/>
            <p:cNvSpPr>
              <a:spLocks noChangeShapeType="1"/>
            </p:cNvSpPr>
            <p:nvPr/>
          </p:nvSpPr>
          <p:spPr bwMode="auto">
            <a:xfrm>
              <a:off x="1149" y="3669"/>
              <a:ext cx="22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114"/>
            <p:cNvSpPr>
              <a:spLocks noChangeShapeType="1"/>
            </p:cNvSpPr>
            <p:nvPr/>
          </p:nvSpPr>
          <p:spPr bwMode="auto">
            <a:xfrm>
              <a:off x="1206" y="3708"/>
              <a:ext cx="11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15"/>
            <p:cNvSpPr>
              <a:spLocks noChangeShapeType="1"/>
            </p:cNvSpPr>
            <p:nvPr/>
          </p:nvSpPr>
          <p:spPr bwMode="auto">
            <a:xfrm>
              <a:off x="1245" y="3739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4" name="Group 119"/>
          <p:cNvGrpSpPr>
            <a:grpSpLocks/>
          </p:cNvGrpSpPr>
          <p:nvPr/>
        </p:nvGrpSpPr>
        <p:grpSpPr bwMode="auto">
          <a:xfrm>
            <a:off x="1962150" y="1998663"/>
            <a:ext cx="69850" cy="73025"/>
            <a:chOff x="1236" y="1259"/>
            <a:chExt cx="44" cy="46"/>
          </a:xfrm>
        </p:grpSpPr>
        <p:sp>
          <p:nvSpPr>
            <p:cNvPr id="5215" name="Oval 117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16" name="Oval 118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75" name="Rectangle 120"/>
          <p:cNvSpPr>
            <a:spLocks noChangeArrowheads="1"/>
          </p:cNvSpPr>
          <p:nvPr/>
        </p:nvSpPr>
        <p:spPr bwMode="auto">
          <a:xfrm>
            <a:off x="1703388" y="1589088"/>
            <a:ext cx="641350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6" name="Rectangle 121"/>
          <p:cNvSpPr>
            <a:spLocks noChangeArrowheads="1"/>
          </p:cNvSpPr>
          <p:nvPr/>
        </p:nvSpPr>
        <p:spPr bwMode="auto">
          <a:xfrm>
            <a:off x="1795463" y="1643063"/>
            <a:ext cx="393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Vdc</a:t>
            </a:r>
            <a:endParaRPr lang="en-US" altLang="en-US"/>
          </a:p>
        </p:txBody>
      </p:sp>
      <p:sp>
        <p:nvSpPr>
          <p:cNvPr id="5177" name="Rectangle 123"/>
          <p:cNvSpPr>
            <a:spLocks noChangeArrowheads="1"/>
          </p:cNvSpPr>
          <p:nvPr/>
        </p:nvSpPr>
        <p:spPr bwMode="auto">
          <a:xfrm>
            <a:off x="1973263" y="3832225"/>
            <a:ext cx="338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Load</a:t>
            </a:r>
            <a:endParaRPr lang="en-US" altLang="en-US"/>
          </a:p>
        </p:txBody>
      </p:sp>
      <p:sp>
        <p:nvSpPr>
          <p:cNvPr id="5178" name="Rectangle 124"/>
          <p:cNvSpPr>
            <a:spLocks noChangeArrowheads="1"/>
          </p:cNvSpPr>
          <p:nvPr/>
        </p:nvSpPr>
        <p:spPr bwMode="auto">
          <a:xfrm>
            <a:off x="2312988" y="3830638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79" name="Rectangle 125"/>
          <p:cNvSpPr>
            <a:spLocks noChangeArrowheads="1"/>
          </p:cNvSpPr>
          <p:nvPr/>
        </p:nvSpPr>
        <p:spPr bwMode="auto">
          <a:xfrm>
            <a:off x="1079500" y="2803525"/>
            <a:ext cx="230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A+</a:t>
            </a:r>
            <a:endParaRPr lang="en-US" altLang="en-US"/>
          </a:p>
        </p:txBody>
      </p:sp>
      <p:sp>
        <p:nvSpPr>
          <p:cNvPr id="5180" name="Rectangle 126"/>
          <p:cNvSpPr>
            <a:spLocks noChangeArrowheads="1"/>
          </p:cNvSpPr>
          <p:nvPr/>
        </p:nvSpPr>
        <p:spPr bwMode="auto">
          <a:xfrm>
            <a:off x="1309688" y="28019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81" name="Line 127"/>
          <p:cNvSpPr>
            <a:spLocks noChangeShapeType="1"/>
          </p:cNvSpPr>
          <p:nvPr/>
        </p:nvSpPr>
        <p:spPr bwMode="auto">
          <a:xfrm flipH="1">
            <a:off x="909638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" name="Line 128"/>
          <p:cNvSpPr>
            <a:spLocks noChangeShapeType="1"/>
          </p:cNvSpPr>
          <p:nvPr/>
        </p:nvSpPr>
        <p:spPr bwMode="auto">
          <a:xfrm flipH="1">
            <a:off x="3035300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" name="Line 129"/>
          <p:cNvSpPr>
            <a:spLocks noChangeShapeType="1"/>
          </p:cNvSpPr>
          <p:nvPr/>
        </p:nvSpPr>
        <p:spPr bwMode="auto">
          <a:xfrm flipH="1">
            <a:off x="3035300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130"/>
          <p:cNvSpPr>
            <a:spLocks noChangeShapeType="1"/>
          </p:cNvSpPr>
          <p:nvPr/>
        </p:nvSpPr>
        <p:spPr bwMode="auto">
          <a:xfrm flipH="1">
            <a:off x="909638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131"/>
          <p:cNvSpPr>
            <a:spLocks noChangeShapeType="1"/>
          </p:cNvSpPr>
          <p:nvPr/>
        </p:nvSpPr>
        <p:spPr bwMode="auto">
          <a:xfrm flipH="1">
            <a:off x="3043238" y="5137150"/>
            <a:ext cx="649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Rectangle 132"/>
          <p:cNvSpPr>
            <a:spLocks noChangeArrowheads="1"/>
          </p:cNvSpPr>
          <p:nvPr/>
        </p:nvSpPr>
        <p:spPr bwMode="auto">
          <a:xfrm>
            <a:off x="3198813" y="2803525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B+</a:t>
            </a:r>
            <a:endParaRPr lang="en-US" altLang="en-US"/>
          </a:p>
        </p:txBody>
      </p:sp>
      <p:sp>
        <p:nvSpPr>
          <p:cNvPr id="5187" name="Rectangle 133"/>
          <p:cNvSpPr>
            <a:spLocks noChangeArrowheads="1"/>
          </p:cNvSpPr>
          <p:nvPr/>
        </p:nvSpPr>
        <p:spPr bwMode="auto">
          <a:xfrm>
            <a:off x="3419475" y="28019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88" name="Rectangle 134"/>
          <p:cNvSpPr>
            <a:spLocks noChangeArrowheads="1"/>
          </p:cNvSpPr>
          <p:nvPr/>
        </p:nvSpPr>
        <p:spPr bwMode="auto">
          <a:xfrm>
            <a:off x="1090613" y="43259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5189" name="Rectangle 135"/>
          <p:cNvSpPr>
            <a:spLocks noChangeArrowheads="1"/>
          </p:cNvSpPr>
          <p:nvPr/>
        </p:nvSpPr>
        <p:spPr bwMode="auto">
          <a:xfrm>
            <a:off x="1219200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5190" name="Rectangle 136"/>
          <p:cNvSpPr>
            <a:spLocks noChangeArrowheads="1"/>
          </p:cNvSpPr>
          <p:nvPr/>
        </p:nvSpPr>
        <p:spPr bwMode="auto">
          <a:xfrm>
            <a:off x="1309688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91" name="Rectangle 137"/>
          <p:cNvSpPr>
            <a:spLocks noChangeArrowheads="1"/>
          </p:cNvSpPr>
          <p:nvPr/>
        </p:nvSpPr>
        <p:spPr bwMode="auto">
          <a:xfrm>
            <a:off x="3198813" y="4325938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5192" name="Rectangle 138"/>
          <p:cNvSpPr>
            <a:spLocks noChangeArrowheads="1"/>
          </p:cNvSpPr>
          <p:nvPr/>
        </p:nvSpPr>
        <p:spPr bwMode="auto">
          <a:xfrm>
            <a:off x="3317875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5193" name="Rectangle 139"/>
          <p:cNvSpPr>
            <a:spLocks noChangeArrowheads="1"/>
          </p:cNvSpPr>
          <p:nvPr/>
        </p:nvSpPr>
        <p:spPr bwMode="auto">
          <a:xfrm>
            <a:off x="3408363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94" name="Rectangle 140"/>
          <p:cNvSpPr>
            <a:spLocks noChangeArrowheads="1"/>
          </p:cNvSpPr>
          <p:nvPr/>
        </p:nvSpPr>
        <p:spPr bwMode="auto">
          <a:xfrm>
            <a:off x="549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Va</a:t>
            </a:r>
            <a:endParaRPr lang="en-US" altLang="en-US"/>
          </a:p>
        </p:txBody>
      </p:sp>
      <p:sp>
        <p:nvSpPr>
          <p:cNvPr id="5195" name="Rectangle 141"/>
          <p:cNvSpPr>
            <a:spLocks noChangeArrowheads="1"/>
          </p:cNvSpPr>
          <p:nvPr/>
        </p:nvSpPr>
        <p:spPr bwMode="auto">
          <a:xfrm>
            <a:off x="827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96" name="Rectangle 142"/>
          <p:cNvSpPr>
            <a:spLocks noChangeArrowheads="1"/>
          </p:cNvSpPr>
          <p:nvPr/>
        </p:nvSpPr>
        <p:spPr bwMode="auto">
          <a:xfrm>
            <a:off x="3216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Vb</a:t>
            </a:r>
            <a:endParaRPr lang="en-US" altLang="en-US"/>
          </a:p>
        </p:txBody>
      </p:sp>
      <p:sp>
        <p:nvSpPr>
          <p:cNvPr id="5197" name="Rectangle 143"/>
          <p:cNvSpPr>
            <a:spLocks noChangeArrowheads="1"/>
          </p:cNvSpPr>
          <p:nvPr/>
        </p:nvSpPr>
        <p:spPr bwMode="auto">
          <a:xfrm>
            <a:off x="3494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>
            <a:off x="3032125" y="327977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9" name="Line 145"/>
          <p:cNvSpPr>
            <a:spLocks noChangeShapeType="1"/>
          </p:cNvSpPr>
          <p:nvPr/>
        </p:nvSpPr>
        <p:spPr bwMode="auto">
          <a:xfrm>
            <a:off x="3022600" y="482282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0" name="Line 146"/>
          <p:cNvSpPr>
            <a:spLocks noChangeShapeType="1"/>
          </p:cNvSpPr>
          <p:nvPr/>
        </p:nvSpPr>
        <p:spPr bwMode="auto">
          <a:xfrm>
            <a:off x="909638" y="4814888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1" name="Rectangle 147"/>
          <p:cNvSpPr>
            <a:spLocks noChangeArrowheads="1"/>
          </p:cNvSpPr>
          <p:nvPr/>
        </p:nvSpPr>
        <p:spPr bwMode="auto">
          <a:xfrm>
            <a:off x="1011238" y="1031875"/>
            <a:ext cx="233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 BRIDGE INVERTER</a:t>
            </a:r>
            <a:endParaRPr lang="en-US" altLang="en-US"/>
          </a:p>
        </p:txBody>
      </p:sp>
      <p:sp>
        <p:nvSpPr>
          <p:cNvPr id="5202" name="Rectangle 148"/>
          <p:cNvSpPr>
            <a:spLocks noChangeArrowheads="1"/>
          </p:cNvSpPr>
          <p:nvPr/>
        </p:nvSpPr>
        <p:spPr bwMode="auto">
          <a:xfrm>
            <a:off x="3346450" y="10318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graphicFrame>
        <p:nvGraphicFramePr>
          <p:cNvPr id="5203" name="Object 153"/>
          <p:cNvGraphicFramePr>
            <a:graphicFrameLocks noChangeAspect="1"/>
          </p:cNvGraphicFramePr>
          <p:nvPr/>
        </p:nvGraphicFramePr>
        <p:xfrm>
          <a:off x="2459038" y="5964238"/>
          <a:ext cx="2373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5964238"/>
                        <a:ext cx="23733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4" name="Line 154"/>
          <p:cNvSpPr>
            <a:spLocks noChangeShapeType="1"/>
          </p:cNvSpPr>
          <p:nvPr/>
        </p:nvSpPr>
        <p:spPr bwMode="auto">
          <a:xfrm flipH="1" flipV="1">
            <a:off x="2228850" y="4311650"/>
            <a:ext cx="384175" cy="1614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8" name="Line 156"/>
          <p:cNvSpPr>
            <a:spLocks noChangeShapeType="1"/>
          </p:cNvSpPr>
          <p:nvPr/>
        </p:nvSpPr>
        <p:spPr bwMode="auto">
          <a:xfrm>
            <a:off x="3765550" y="1547813"/>
            <a:ext cx="423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2" name="Line 160"/>
          <p:cNvSpPr>
            <a:spLocks noChangeShapeType="1"/>
          </p:cNvSpPr>
          <p:nvPr/>
        </p:nvSpPr>
        <p:spPr bwMode="auto">
          <a:xfrm>
            <a:off x="3881438" y="3467100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3" name="Line 161"/>
          <p:cNvSpPr>
            <a:spLocks noChangeShapeType="1"/>
          </p:cNvSpPr>
          <p:nvPr/>
        </p:nvSpPr>
        <p:spPr bwMode="auto">
          <a:xfrm>
            <a:off x="3881438" y="4005263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" name="Line 163"/>
          <p:cNvSpPr>
            <a:spLocks noChangeShapeType="1"/>
          </p:cNvSpPr>
          <p:nvPr/>
        </p:nvSpPr>
        <p:spPr bwMode="auto">
          <a:xfrm>
            <a:off x="923925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9" name="Text Box 167"/>
          <p:cNvSpPr txBox="1">
            <a:spLocks noChangeArrowheads="1"/>
          </p:cNvSpPr>
          <p:nvPr/>
        </p:nvSpPr>
        <p:spPr bwMode="auto">
          <a:xfrm>
            <a:off x="1652588" y="3322638"/>
            <a:ext cx="998537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+ Vdc −</a:t>
            </a:r>
          </a:p>
        </p:txBody>
      </p:sp>
      <p:sp>
        <p:nvSpPr>
          <p:cNvPr id="3243" name="Oval 171"/>
          <p:cNvSpPr>
            <a:spLocks noChangeArrowheads="1"/>
          </p:cNvSpPr>
          <p:nvPr/>
        </p:nvSpPr>
        <p:spPr bwMode="auto">
          <a:xfrm>
            <a:off x="3457575" y="2814638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4" name="Oval 172"/>
          <p:cNvSpPr>
            <a:spLocks noChangeArrowheads="1"/>
          </p:cNvSpPr>
          <p:nvPr/>
        </p:nvSpPr>
        <p:spPr bwMode="auto">
          <a:xfrm>
            <a:off x="3457575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5" name="Oval 173"/>
          <p:cNvSpPr>
            <a:spLocks noChangeArrowheads="1"/>
          </p:cNvSpPr>
          <p:nvPr/>
        </p:nvSpPr>
        <p:spPr bwMode="auto">
          <a:xfrm>
            <a:off x="1344613" y="2814638"/>
            <a:ext cx="461962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" name="Oval 174"/>
          <p:cNvSpPr>
            <a:spLocks noChangeArrowheads="1"/>
          </p:cNvSpPr>
          <p:nvPr/>
        </p:nvSpPr>
        <p:spPr bwMode="auto">
          <a:xfrm>
            <a:off x="1346200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8" name="Line 176"/>
          <p:cNvSpPr>
            <a:spLocks noChangeShapeType="1"/>
          </p:cNvSpPr>
          <p:nvPr/>
        </p:nvSpPr>
        <p:spPr bwMode="auto">
          <a:xfrm>
            <a:off x="3048000" y="4572000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4" grpId="0" animBg="1"/>
      <p:bldP spid="3156" grpId="0" animBg="1"/>
      <p:bldP spid="3228" grpId="0" animBg="1"/>
      <p:bldP spid="3232" grpId="0" animBg="1"/>
      <p:bldP spid="3233" grpId="0" animBg="1"/>
      <p:bldP spid="3235" grpId="0" animBg="1"/>
      <p:bldP spid="3239" grpId="0" autoUpdateAnimBg="0"/>
      <p:bldP spid="3243" grpId="0" animBg="1"/>
      <p:bldP spid="3244" grpId="0" animBg="1"/>
      <p:bldP spid="3245" grpId="0" animBg="1"/>
      <p:bldP spid="3246" grpId="0" animBg="1"/>
      <p:bldP spid="3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FBE43E-BE92-47C6-BD29-62A1C606AB7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46113" y="9223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232275" y="1066800"/>
            <a:ext cx="4340225" cy="1414463"/>
            <a:chOff x="2666" y="672"/>
            <a:chExt cx="2734" cy="891"/>
          </a:xfrm>
        </p:grpSpPr>
        <p:sp>
          <p:nvSpPr>
            <p:cNvPr id="6271" name="Rectangle 4"/>
            <p:cNvSpPr>
              <a:spLocks noChangeArrowheads="1"/>
            </p:cNvSpPr>
            <p:nvPr/>
          </p:nvSpPr>
          <p:spPr bwMode="auto">
            <a:xfrm>
              <a:off x="2666" y="672"/>
              <a:ext cx="2734" cy="89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2" name="Rectangle 5"/>
            <p:cNvSpPr>
              <a:spLocks noChangeArrowheads="1"/>
            </p:cNvSpPr>
            <p:nvPr/>
          </p:nvSpPr>
          <p:spPr bwMode="auto">
            <a:xfrm>
              <a:off x="2728" y="708"/>
              <a:ext cx="1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Corresponding values of Vab</a:t>
              </a:r>
              <a:endParaRPr lang="en-US" altLang="en-US"/>
            </a:p>
          </p:txBody>
        </p:sp>
        <p:sp>
          <p:nvSpPr>
            <p:cNvPr id="6273" name="Rectangle 6"/>
            <p:cNvSpPr>
              <a:spLocks noChangeArrowheads="1"/>
            </p:cNvSpPr>
            <p:nvPr/>
          </p:nvSpPr>
          <p:spPr bwMode="auto">
            <a:xfrm>
              <a:off x="4585" y="7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274" name="Rectangle 7"/>
            <p:cNvSpPr>
              <a:spLocks noChangeArrowheads="1"/>
            </p:cNvSpPr>
            <p:nvPr/>
          </p:nvSpPr>
          <p:spPr bwMode="auto">
            <a:xfrm>
              <a:off x="2728" y="874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6275" name="Rectangle 8"/>
            <p:cNvSpPr>
              <a:spLocks noChangeArrowheads="1"/>
            </p:cNvSpPr>
            <p:nvPr/>
          </p:nvSpPr>
          <p:spPr bwMode="auto">
            <a:xfrm>
              <a:off x="2778" y="874"/>
              <a:ext cx="6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</a:t>
              </a:r>
              <a:endParaRPr lang="en-US" altLang="en-US"/>
            </a:p>
          </p:txBody>
        </p:sp>
        <p:sp>
          <p:nvSpPr>
            <p:cNvPr id="6276" name="Rectangle 9"/>
            <p:cNvSpPr>
              <a:spLocks noChangeArrowheads="1"/>
            </p:cNvSpPr>
            <p:nvPr/>
          </p:nvSpPr>
          <p:spPr bwMode="auto">
            <a:xfrm>
              <a:off x="3414" y="86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277" name="Rectangle 10"/>
            <p:cNvSpPr>
              <a:spLocks noChangeArrowheads="1"/>
            </p:cNvSpPr>
            <p:nvPr/>
          </p:nvSpPr>
          <p:spPr bwMode="auto">
            <a:xfrm>
              <a:off x="3454" y="87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and B</a:t>
              </a:r>
              <a:endParaRPr lang="en-US" altLang="en-US"/>
            </a:p>
          </p:txBody>
        </p:sp>
        <p:sp>
          <p:nvSpPr>
            <p:cNvPr id="6278" name="Rectangle 11"/>
            <p:cNvSpPr>
              <a:spLocks noChangeArrowheads="1"/>
            </p:cNvSpPr>
            <p:nvPr/>
          </p:nvSpPr>
          <p:spPr bwMode="auto">
            <a:xfrm>
              <a:off x="3832" y="87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279" name="Rectangle 12"/>
            <p:cNvSpPr>
              <a:spLocks noChangeArrowheads="1"/>
            </p:cNvSpPr>
            <p:nvPr/>
          </p:nvSpPr>
          <p:spPr bwMode="auto">
            <a:xfrm>
              <a:off x="3911" y="874"/>
              <a:ext cx="12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Vdc</a:t>
              </a:r>
              <a:endParaRPr lang="en-US" altLang="en-US"/>
            </a:p>
          </p:txBody>
        </p:sp>
        <p:sp>
          <p:nvSpPr>
            <p:cNvPr id="6280" name="Rectangle 13"/>
            <p:cNvSpPr>
              <a:spLocks noChangeArrowheads="1"/>
            </p:cNvSpPr>
            <p:nvPr/>
          </p:nvSpPr>
          <p:spPr bwMode="auto">
            <a:xfrm>
              <a:off x="5117" y="874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281" name="Rectangle 14"/>
            <p:cNvSpPr>
              <a:spLocks noChangeArrowheads="1"/>
            </p:cNvSpPr>
            <p:nvPr/>
          </p:nvSpPr>
          <p:spPr bwMode="auto">
            <a:xfrm>
              <a:off x="2728" y="1040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6282" name="Rectangle 15"/>
            <p:cNvSpPr>
              <a:spLocks noChangeArrowheads="1"/>
            </p:cNvSpPr>
            <p:nvPr/>
          </p:nvSpPr>
          <p:spPr bwMode="auto">
            <a:xfrm>
              <a:off x="2778" y="1040"/>
              <a:ext cx="21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 and B+ closed, Vab = 0</a:t>
              </a:r>
              <a:endParaRPr lang="en-US" altLang="en-US"/>
            </a:p>
          </p:txBody>
        </p:sp>
        <p:sp>
          <p:nvSpPr>
            <p:cNvPr id="6283" name="Rectangle 16"/>
            <p:cNvSpPr>
              <a:spLocks noChangeArrowheads="1"/>
            </p:cNvSpPr>
            <p:nvPr/>
          </p:nvSpPr>
          <p:spPr bwMode="auto">
            <a:xfrm>
              <a:off x="4953" y="1040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284" name="Rectangle 17"/>
            <p:cNvSpPr>
              <a:spLocks noChangeArrowheads="1"/>
            </p:cNvSpPr>
            <p:nvPr/>
          </p:nvSpPr>
          <p:spPr bwMode="auto">
            <a:xfrm>
              <a:off x="2728" y="1206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6285" name="Rectangle 18"/>
            <p:cNvSpPr>
              <a:spLocks noChangeArrowheads="1"/>
            </p:cNvSpPr>
            <p:nvPr/>
          </p:nvSpPr>
          <p:spPr bwMode="auto">
            <a:xfrm>
              <a:off x="2778" y="1206"/>
              <a:ext cx="10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B+ closed and A</a:t>
              </a:r>
              <a:endParaRPr lang="en-US" altLang="en-US"/>
            </a:p>
          </p:txBody>
        </p:sp>
        <p:sp>
          <p:nvSpPr>
            <p:cNvPr id="6286" name="Rectangle 19"/>
            <p:cNvSpPr>
              <a:spLocks noChangeArrowheads="1"/>
            </p:cNvSpPr>
            <p:nvPr/>
          </p:nvSpPr>
          <p:spPr bwMode="auto">
            <a:xfrm>
              <a:off x="3832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287" name="Rectangle 20"/>
            <p:cNvSpPr>
              <a:spLocks noChangeArrowheads="1"/>
            </p:cNvSpPr>
            <p:nvPr/>
          </p:nvSpPr>
          <p:spPr bwMode="auto">
            <a:xfrm>
              <a:off x="3911" y="1206"/>
              <a:ext cx="9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</a:t>
              </a:r>
              <a:endParaRPr lang="en-US" altLang="en-US"/>
            </a:p>
          </p:txBody>
        </p:sp>
        <p:sp>
          <p:nvSpPr>
            <p:cNvPr id="6288" name="Rectangle 21"/>
            <p:cNvSpPr>
              <a:spLocks noChangeArrowheads="1"/>
            </p:cNvSpPr>
            <p:nvPr/>
          </p:nvSpPr>
          <p:spPr bwMode="auto">
            <a:xfrm>
              <a:off x="4870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289" name="Rectangle 22"/>
            <p:cNvSpPr>
              <a:spLocks noChangeArrowheads="1"/>
            </p:cNvSpPr>
            <p:nvPr/>
          </p:nvSpPr>
          <p:spPr bwMode="auto">
            <a:xfrm>
              <a:off x="4949" y="1206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Vdc</a:t>
              </a:r>
              <a:endParaRPr lang="en-US" altLang="en-US"/>
            </a:p>
          </p:txBody>
        </p:sp>
        <p:sp>
          <p:nvSpPr>
            <p:cNvPr id="6290" name="Rectangle 23"/>
            <p:cNvSpPr>
              <a:spLocks noChangeArrowheads="1"/>
            </p:cNvSpPr>
            <p:nvPr/>
          </p:nvSpPr>
          <p:spPr bwMode="auto">
            <a:xfrm>
              <a:off x="5197" y="1206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291" name="Rectangle 24"/>
            <p:cNvSpPr>
              <a:spLocks noChangeArrowheads="1"/>
            </p:cNvSpPr>
            <p:nvPr/>
          </p:nvSpPr>
          <p:spPr bwMode="auto">
            <a:xfrm>
              <a:off x="2728" y="1371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6292" name="Rectangle 25"/>
            <p:cNvSpPr>
              <a:spLocks noChangeArrowheads="1"/>
            </p:cNvSpPr>
            <p:nvPr/>
          </p:nvSpPr>
          <p:spPr bwMode="auto">
            <a:xfrm>
              <a:off x="2778" y="137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6293" name="Rectangle 26"/>
            <p:cNvSpPr>
              <a:spLocks noChangeArrowheads="1"/>
            </p:cNvSpPr>
            <p:nvPr/>
          </p:nvSpPr>
          <p:spPr bwMode="auto">
            <a:xfrm>
              <a:off x="2874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294" name="Rectangle 27"/>
            <p:cNvSpPr>
              <a:spLocks noChangeArrowheads="1"/>
            </p:cNvSpPr>
            <p:nvPr/>
          </p:nvSpPr>
          <p:spPr bwMode="auto">
            <a:xfrm>
              <a:off x="2954" y="1371"/>
              <a:ext cx="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 and A</a:t>
              </a:r>
              <a:endParaRPr lang="en-US" altLang="en-US"/>
            </a:p>
          </p:txBody>
        </p:sp>
        <p:sp>
          <p:nvSpPr>
            <p:cNvPr id="6295" name="Rectangle 28"/>
            <p:cNvSpPr>
              <a:spLocks noChangeArrowheads="1"/>
            </p:cNvSpPr>
            <p:nvPr/>
          </p:nvSpPr>
          <p:spPr bwMode="auto">
            <a:xfrm>
              <a:off x="3827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296" name="Rectangle 29"/>
            <p:cNvSpPr>
              <a:spLocks noChangeArrowheads="1"/>
            </p:cNvSpPr>
            <p:nvPr/>
          </p:nvSpPr>
          <p:spPr bwMode="auto">
            <a:xfrm>
              <a:off x="3907" y="1371"/>
              <a:ext cx="10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0</a:t>
              </a:r>
              <a:endParaRPr lang="en-US" altLang="en-US"/>
            </a:p>
          </p:txBody>
        </p:sp>
        <p:sp>
          <p:nvSpPr>
            <p:cNvPr id="6297" name="Rectangle 30"/>
            <p:cNvSpPr>
              <a:spLocks noChangeArrowheads="1"/>
            </p:cNvSpPr>
            <p:nvPr/>
          </p:nvSpPr>
          <p:spPr bwMode="auto">
            <a:xfrm>
              <a:off x="4944" y="137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6149" name="Rectangle 31"/>
          <p:cNvSpPr>
            <a:spLocks noChangeArrowheads="1"/>
          </p:cNvSpPr>
          <p:nvPr/>
        </p:nvSpPr>
        <p:spPr bwMode="auto">
          <a:xfrm>
            <a:off x="4232275" y="3257550"/>
            <a:ext cx="4340225" cy="1152525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32"/>
          <p:cNvSpPr>
            <a:spLocks noChangeArrowheads="1"/>
          </p:cNvSpPr>
          <p:nvPr/>
        </p:nvSpPr>
        <p:spPr bwMode="auto">
          <a:xfrm>
            <a:off x="4330700" y="33162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6151" name="Rectangle 33"/>
          <p:cNvSpPr>
            <a:spLocks noChangeArrowheads="1"/>
          </p:cNvSpPr>
          <p:nvPr/>
        </p:nvSpPr>
        <p:spPr bwMode="auto">
          <a:xfrm>
            <a:off x="4410075" y="33162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4440238" y="3316288"/>
            <a:ext cx="408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free wheeling diodes permit current </a:t>
            </a:r>
            <a:endParaRPr lang="en-US" altLang="en-US" dirty="0"/>
          </a:p>
        </p:txBody>
      </p:sp>
      <p:sp>
        <p:nvSpPr>
          <p:cNvPr id="6153" name="Rectangle 35"/>
          <p:cNvSpPr>
            <a:spLocks noChangeArrowheads="1"/>
          </p:cNvSpPr>
          <p:nvPr/>
        </p:nvSpPr>
        <p:spPr bwMode="auto">
          <a:xfrm>
            <a:off x="4440238" y="357822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to flow even if al</a:t>
            </a:r>
            <a:endParaRPr lang="en-US" altLang="en-US"/>
          </a:p>
        </p:txBody>
      </p:sp>
      <p:sp>
        <p:nvSpPr>
          <p:cNvPr id="6154" name="Rectangle 36"/>
          <p:cNvSpPr>
            <a:spLocks noChangeArrowheads="1"/>
          </p:cNvSpPr>
          <p:nvPr/>
        </p:nvSpPr>
        <p:spPr bwMode="auto">
          <a:xfrm>
            <a:off x="6078538" y="3578225"/>
            <a:ext cx="208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 switches are open  </a:t>
            </a:r>
            <a:endParaRPr lang="en-US" altLang="en-US" dirty="0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8137525" y="35782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4330700" y="3840163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6157" name="Rectangle 39"/>
          <p:cNvSpPr>
            <a:spLocks noChangeArrowheads="1"/>
          </p:cNvSpPr>
          <p:nvPr/>
        </p:nvSpPr>
        <p:spPr bwMode="auto">
          <a:xfrm>
            <a:off x="4410075" y="3840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158" name="Rectangle 40"/>
          <p:cNvSpPr>
            <a:spLocks noChangeArrowheads="1"/>
          </p:cNvSpPr>
          <p:nvPr/>
        </p:nvSpPr>
        <p:spPr bwMode="auto">
          <a:xfrm>
            <a:off x="4440238" y="3840163"/>
            <a:ext cx="3416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These diodes also permit lagging </a:t>
            </a:r>
            <a:endParaRPr lang="en-US" altLang="en-US"/>
          </a:p>
        </p:txBody>
      </p:sp>
      <p:sp>
        <p:nvSpPr>
          <p:cNvPr id="6159" name="Rectangle 41"/>
          <p:cNvSpPr>
            <a:spLocks noChangeArrowheads="1"/>
          </p:cNvSpPr>
          <p:nvPr/>
        </p:nvSpPr>
        <p:spPr bwMode="auto">
          <a:xfrm>
            <a:off x="4440238" y="4103688"/>
            <a:ext cx="336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currents to flow in inductive loads</a:t>
            </a:r>
            <a:endParaRPr lang="en-US" altLang="en-US"/>
          </a:p>
        </p:txBody>
      </p:sp>
      <p:sp>
        <p:nvSpPr>
          <p:cNvPr id="6160" name="Rectangle 42"/>
          <p:cNvSpPr>
            <a:spLocks noChangeArrowheads="1"/>
          </p:cNvSpPr>
          <p:nvPr/>
        </p:nvSpPr>
        <p:spPr bwMode="auto">
          <a:xfrm>
            <a:off x="7807325" y="41036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161" name="Line 43"/>
          <p:cNvSpPr>
            <a:spLocks noChangeShapeType="1"/>
          </p:cNvSpPr>
          <p:nvPr/>
        </p:nvSpPr>
        <p:spPr bwMode="auto">
          <a:xfrm>
            <a:off x="906463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44"/>
          <p:cNvSpPr>
            <a:spLocks noChangeShapeType="1"/>
          </p:cNvSpPr>
          <p:nvPr/>
        </p:nvSpPr>
        <p:spPr bwMode="auto">
          <a:xfrm>
            <a:off x="906463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46"/>
          <p:cNvSpPr>
            <a:spLocks noChangeShapeType="1"/>
          </p:cNvSpPr>
          <p:nvPr/>
        </p:nvSpPr>
        <p:spPr bwMode="auto">
          <a:xfrm>
            <a:off x="906463" y="3287713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" name="Group 47"/>
          <p:cNvGrpSpPr>
            <a:grpSpLocks/>
          </p:cNvGrpSpPr>
          <p:nvPr/>
        </p:nvGrpSpPr>
        <p:grpSpPr bwMode="auto">
          <a:xfrm>
            <a:off x="1422400" y="2919413"/>
            <a:ext cx="288925" cy="149225"/>
            <a:chOff x="896" y="1839"/>
            <a:chExt cx="182" cy="94"/>
          </a:xfrm>
        </p:grpSpPr>
        <p:grpSp>
          <p:nvGrpSpPr>
            <p:cNvPr id="6267" name="Group 48"/>
            <p:cNvGrpSpPr>
              <a:grpSpLocks/>
            </p:cNvGrpSpPr>
            <p:nvPr/>
          </p:nvGrpSpPr>
          <p:grpSpPr bwMode="auto">
            <a:xfrm>
              <a:off x="906" y="1839"/>
              <a:ext cx="162" cy="94"/>
              <a:chOff x="906" y="1839"/>
              <a:chExt cx="162" cy="94"/>
            </a:xfrm>
          </p:grpSpPr>
          <p:sp>
            <p:nvSpPr>
              <p:cNvPr id="6269" name="Freeform 49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50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8" name="Line 51"/>
            <p:cNvSpPr>
              <a:spLocks noChangeShapeType="1"/>
            </p:cNvSpPr>
            <p:nvPr/>
          </p:nvSpPr>
          <p:spPr bwMode="auto">
            <a:xfrm>
              <a:off x="896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Line 52"/>
          <p:cNvSpPr>
            <a:spLocks noChangeShapeType="1"/>
          </p:cNvSpPr>
          <p:nvPr/>
        </p:nvSpPr>
        <p:spPr bwMode="auto">
          <a:xfrm flipV="1">
            <a:off x="1566863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53"/>
          <p:cNvSpPr>
            <a:spLocks noChangeShapeType="1"/>
          </p:cNvSpPr>
          <p:nvPr/>
        </p:nvSpPr>
        <p:spPr bwMode="auto">
          <a:xfrm flipV="1">
            <a:off x="1566863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54"/>
          <p:cNvSpPr>
            <a:spLocks noChangeShapeType="1"/>
          </p:cNvSpPr>
          <p:nvPr/>
        </p:nvSpPr>
        <p:spPr bwMode="auto">
          <a:xfrm flipH="1">
            <a:off x="915988" y="264795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55"/>
          <p:cNvSpPr>
            <a:spLocks noChangeShapeType="1"/>
          </p:cNvSpPr>
          <p:nvPr/>
        </p:nvSpPr>
        <p:spPr bwMode="auto">
          <a:xfrm>
            <a:off x="3030538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56"/>
          <p:cNvSpPr>
            <a:spLocks noChangeShapeType="1"/>
          </p:cNvSpPr>
          <p:nvPr/>
        </p:nvSpPr>
        <p:spPr bwMode="auto">
          <a:xfrm>
            <a:off x="3030538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0" name="Group 58"/>
          <p:cNvGrpSpPr>
            <a:grpSpLocks/>
          </p:cNvGrpSpPr>
          <p:nvPr/>
        </p:nvGrpSpPr>
        <p:grpSpPr bwMode="auto">
          <a:xfrm>
            <a:off x="3546475" y="2919413"/>
            <a:ext cx="288925" cy="149225"/>
            <a:chOff x="2234" y="1839"/>
            <a:chExt cx="182" cy="94"/>
          </a:xfrm>
        </p:grpSpPr>
        <p:grpSp>
          <p:nvGrpSpPr>
            <p:cNvPr id="6263" name="Group 59"/>
            <p:cNvGrpSpPr>
              <a:grpSpLocks/>
            </p:cNvGrpSpPr>
            <p:nvPr/>
          </p:nvGrpSpPr>
          <p:grpSpPr bwMode="auto">
            <a:xfrm>
              <a:off x="2244" y="1839"/>
              <a:ext cx="162" cy="94"/>
              <a:chOff x="2244" y="1839"/>
              <a:chExt cx="162" cy="94"/>
            </a:xfrm>
          </p:grpSpPr>
          <p:sp>
            <p:nvSpPr>
              <p:cNvPr id="6265" name="Freeform 60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61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4" name="Line 62"/>
            <p:cNvSpPr>
              <a:spLocks noChangeShapeType="1"/>
            </p:cNvSpPr>
            <p:nvPr/>
          </p:nvSpPr>
          <p:spPr bwMode="auto">
            <a:xfrm>
              <a:off x="2234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" name="Line 63"/>
          <p:cNvSpPr>
            <a:spLocks noChangeShapeType="1"/>
          </p:cNvSpPr>
          <p:nvPr/>
        </p:nvSpPr>
        <p:spPr bwMode="auto">
          <a:xfrm flipV="1">
            <a:off x="3690938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64"/>
          <p:cNvSpPr>
            <a:spLocks noChangeShapeType="1"/>
          </p:cNvSpPr>
          <p:nvPr/>
        </p:nvSpPr>
        <p:spPr bwMode="auto">
          <a:xfrm flipV="1">
            <a:off x="3690938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65"/>
          <p:cNvSpPr>
            <a:spLocks noChangeShapeType="1"/>
          </p:cNvSpPr>
          <p:nvPr/>
        </p:nvSpPr>
        <p:spPr bwMode="auto">
          <a:xfrm flipH="1">
            <a:off x="3028950" y="2647950"/>
            <a:ext cx="6619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66"/>
          <p:cNvSpPr>
            <a:spLocks noChangeShapeType="1"/>
          </p:cNvSpPr>
          <p:nvPr/>
        </p:nvSpPr>
        <p:spPr bwMode="auto">
          <a:xfrm>
            <a:off x="906463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67"/>
          <p:cNvSpPr>
            <a:spLocks noChangeShapeType="1"/>
          </p:cNvSpPr>
          <p:nvPr/>
        </p:nvSpPr>
        <p:spPr bwMode="auto">
          <a:xfrm>
            <a:off x="906463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6" name="Group 69"/>
          <p:cNvGrpSpPr>
            <a:grpSpLocks/>
          </p:cNvGrpSpPr>
          <p:nvPr/>
        </p:nvGrpSpPr>
        <p:grpSpPr bwMode="auto">
          <a:xfrm>
            <a:off x="1422400" y="4441825"/>
            <a:ext cx="288925" cy="149225"/>
            <a:chOff x="896" y="2798"/>
            <a:chExt cx="182" cy="94"/>
          </a:xfrm>
        </p:grpSpPr>
        <p:grpSp>
          <p:nvGrpSpPr>
            <p:cNvPr id="6259" name="Group 70"/>
            <p:cNvGrpSpPr>
              <a:grpSpLocks/>
            </p:cNvGrpSpPr>
            <p:nvPr/>
          </p:nvGrpSpPr>
          <p:grpSpPr bwMode="auto">
            <a:xfrm>
              <a:off x="906" y="2798"/>
              <a:ext cx="162" cy="94"/>
              <a:chOff x="906" y="2798"/>
              <a:chExt cx="162" cy="94"/>
            </a:xfrm>
          </p:grpSpPr>
          <p:sp>
            <p:nvSpPr>
              <p:cNvPr id="6261" name="Freeform 71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72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0" name="Line 73"/>
            <p:cNvSpPr>
              <a:spLocks noChangeShapeType="1"/>
            </p:cNvSpPr>
            <p:nvPr/>
          </p:nvSpPr>
          <p:spPr bwMode="auto">
            <a:xfrm>
              <a:off x="896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7" name="Line 74"/>
          <p:cNvSpPr>
            <a:spLocks noChangeShapeType="1"/>
          </p:cNvSpPr>
          <p:nvPr/>
        </p:nvSpPr>
        <p:spPr bwMode="auto">
          <a:xfrm flipV="1">
            <a:off x="1566863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75"/>
          <p:cNvSpPr>
            <a:spLocks noChangeShapeType="1"/>
          </p:cNvSpPr>
          <p:nvPr/>
        </p:nvSpPr>
        <p:spPr bwMode="auto">
          <a:xfrm flipV="1">
            <a:off x="1566863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 flipH="1">
            <a:off x="909638" y="5133975"/>
            <a:ext cx="657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3030538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78"/>
          <p:cNvSpPr>
            <a:spLocks noChangeShapeType="1"/>
          </p:cNvSpPr>
          <p:nvPr/>
        </p:nvSpPr>
        <p:spPr bwMode="auto">
          <a:xfrm>
            <a:off x="3030538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3030538" y="4598988"/>
            <a:ext cx="241300" cy="147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83" name="Group 80"/>
          <p:cNvGrpSpPr>
            <a:grpSpLocks/>
          </p:cNvGrpSpPr>
          <p:nvPr/>
        </p:nvGrpSpPr>
        <p:grpSpPr bwMode="auto">
          <a:xfrm>
            <a:off x="3546475" y="4441825"/>
            <a:ext cx="288925" cy="149225"/>
            <a:chOff x="2234" y="2798"/>
            <a:chExt cx="182" cy="94"/>
          </a:xfrm>
        </p:grpSpPr>
        <p:grpSp>
          <p:nvGrpSpPr>
            <p:cNvPr id="6255" name="Group 81"/>
            <p:cNvGrpSpPr>
              <a:grpSpLocks/>
            </p:cNvGrpSpPr>
            <p:nvPr/>
          </p:nvGrpSpPr>
          <p:grpSpPr bwMode="auto">
            <a:xfrm>
              <a:off x="2244" y="2798"/>
              <a:ext cx="162" cy="94"/>
              <a:chOff x="2244" y="2798"/>
              <a:chExt cx="162" cy="94"/>
            </a:xfrm>
          </p:grpSpPr>
          <p:sp>
            <p:nvSpPr>
              <p:cNvPr id="6257" name="Freeform 82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83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6" name="Line 84"/>
            <p:cNvSpPr>
              <a:spLocks noChangeShapeType="1"/>
            </p:cNvSpPr>
            <p:nvPr/>
          </p:nvSpPr>
          <p:spPr bwMode="auto">
            <a:xfrm>
              <a:off x="2234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4" name="Line 85"/>
          <p:cNvSpPr>
            <a:spLocks noChangeShapeType="1"/>
          </p:cNvSpPr>
          <p:nvPr/>
        </p:nvSpPr>
        <p:spPr bwMode="auto">
          <a:xfrm flipV="1">
            <a:off x="3690938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86"/>
          <p:cNvSpPr>
            <a:spLocks noChangeShapeType="1"/>
          </p:cNvSpPr>
          <p:nvPr/>
        </p:nvSpPr>
        <p:spPr bwMode="auto">
          <a:xfrm flipV="1">
            <a:off x="3690938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87"/>
          <p:cNvSpPr>
            <a:spLocks noChangeShapeType="1"/>
          </p:cNvSpPr>
          <p:nvPr/>
        </p:nvSpPr>
        <p:spPr bwMode="auto">
          <a:xfrm>
            <a:off x="909638" y="5454650"/>
            <a:ext cx="21240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Line 88"/>
          <p:cNvSpPr>
            <a:spLocks noChangeShapeType="1"/>
          </p:cNvSpPr>
          <p:nvPr/>
        </p:nvSpPr>
        <p:spPr bwMode="auto">
          <a:xfrm>
            <a:off x="901700" y="2419350"/>
            <a:ext cx="21256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88" name="Group 89"/>
          <p:cNvGrpSpPr>
            <a:grpSpLocks/>
          </p:cNvGrpSpPr>
          <p:nvPr/>
        </p:nvGrpSpPr>
        <p:grpSpPr bwMode="auto">
          <a:xfrm>
            <a:off x="1893888" y="3689350"/>
            <a:ext cx="496887" cy="508000"/>
            <a:chOff x="1193" y="2324"/>
            <a:chExt cx="313" cy="320"/>
          </a:xfrm>
        </p:grpSpPr>
        <p:sp>
          <p:nvSpPr>
            <p:cNvPr id="6253" name="Oval 90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4" name="Oval 91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189" name="Group 92"/>
          <p:cNvGrpSpPr>
            <a:grpSpLocks/>
          </p:cNvGrpSpPr>
          <p:nvPr/>
        </p:nvGrpSpPr>
        <p:grpSpPr bwMode="auto">
          <a:xfrm>
            <a:off x="1824038" y="3906838"/>
            <a:ext cx="69850" cy="73025"/>
            <a:chOff x="1149" y="2461"/>
            <a:chExt cx="44" cy="46"/>
          </a:xfrm>
        </p:grpSpPr>
        <p:sp>
          <p:nvSpPr>
            <p:cNvPr id="6251" name="Oval 93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2" name="Oval 94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90" name="Line 95"/>
          <p:cNvSpPr>
            <a:spLocks noChangeShapeType="1"/>
          </p:cNvSpPr>
          <p:nvPr/>
        </p:nvSpPr>
        <p:spPr bwMode="auto">
          <a:xfrm flipH="1">
            <a:off x="901700" y="3941763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1" name="Group 96"/>
          <p:cNvGrpSpPr>
            <a:grpSpLocks/>
          </p:cNvGrpSpPr>
          <p:nvPr/>
        </p:nvGrpSpPr>
        <p:grpSpPr bwMode="auto">
          <a:xfrm>
            <a:off x="2390775" y="3906838"/>
            <a:ext cx="69850" cy="73025"/>
            <a:chOff x="1506" y="2461"/>
            <a:chExt cx="44" cy="46"/>
          </a:xfrm>
        </p:grpSpPr>
        <p:sp>
          <p:nvSpPr>
            <p:cNvPr id="6249" name="Oval 97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0" name="Oval 98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92" name="Line 99"/>
          <p:cNvSpPr>
            <a:spLocks noChangeShapeType="1"/>
          </p:cNvSpPr>
          <p:nvPr/>
        </p:nvSpPr>
        <p:spPr bwMode="auto">
          <a:xfrm flipH="1">
            <a:off x="2460625" y="3941763"/>
            <a:ext cx="566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3" name="Group 100"/>
          <p:cNvGrpSpPr>
            <a:grpSpLocks/>
          </p:cNvGrpSpPr>
          <p:nvPr/>
        </p:nvGrpSpPr>
        <p:grpSpPr bwMode="auto">
          <a:xfrm>
            <a:off x="2992438" y="3906838"/>
            <a:ext cx="69850" cy="73025"/>
            <a:chOff x="1885" y="2461"/>
            <a:chExt cx="44" cy="46"/>
          </a:xfrm>
        </p:grpSpPr>
        <p:sp>
          <p:nvSpPr>
            <p:cNvPr id="6247" name="Oval 101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8" name="Oval 102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194" name="Group 103"/>
          <p:cNvGrpSpPr>
            <a:grpSpLocks/>
          </p:cNvGrpSpPr>
          <p:nvPr/>
        </p:nvGrpSpPr>
        <p:grpSpPr bwMode="auto">
          <a:xfrm>
            <a:off x="868363" y="3906838"/>
            <a:ext cx="69850" cy="73025"/>
            <a:chOff x="547" y="2461"/>
            <a:chExt cx="44" cy="46"/>
          </a:xfrm>
        </p:grpSpPr>
        <p:sp>
          <p:nvSpPr>
            <p:cNvPr id="6245" name="Oval 104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6" name="Oval 105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95" name="Line 106"/>
          <p:cNvSpPr>
            <a:spLocks noChangeShapeType="1"/>
          </p:cNvSpPr>
          <p:nvPr/>
        </p:nvSpPr>
        <p:spPr bwMode="auto">
          <a:xfrm flipV="1">
            <a:off x="2000250" y="2057400"/>
            <a:ext cx="1588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6" name="Group 107"/>
          <p:cNvGrpSpPr>
            <a:grpSpLocks/>
          </p:cNvGrpSpPr>
          <p:nvPr/>
        </p:nvGrpSpPr>
        <p:grpSpPr bwMode="auto">
          <a:xfrm>
            <a:off x="1824038" y="5461000"/>
            <a:ext cx="355600" cy="476250"/>
            <a:chOff x="1149" y="3440"/>
            <a:chExt cx="224" cy="300"/>
          </a:xfrm>
        </p:grpSpPr>
        <p:sp>
          <p:nvSpPr>
            <p:cNvPr id="6241" name="Line 108"/>
            <p:cNvSpPr>
              <a:spLocks noChangeShapeType="1"/>
            </p:cNvSpPr>
            <p:nvPr/>
          </p:nvSpPr>
          <p:spPr bwMode="auto">
            <a:xfrm flipV="1">
              <a:off x="1261" y="3440"/>
              <a:ext cx="1" cy="2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Line 109"/>
            <p:cNvSpPr>
              <a:spLocks noChangeShapeType="1"/>
            </p:cNvSpPr>
            <p:nvPr/>
          </p:nvSpPr>
          <p:spPr bwMode="auto">
            <a:xfrm>
              <a:off x="1149" y="3669"/>
              <a:ext cx="22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110"/>
            <p:cNvSpPr>
              <a:spLocks noChangeShapeType="1"/>
            </p:cNvSpPr>
            <p:nvPr/>
          </p:nvSpPr>
          <p:spPr bwMode="auto">
            <a:xfrm>
              <a:off x="1206" y="3708"/>
              <a:ext cx="11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Line 111"/>
            <p:cNvSpPr>
              <a:spLocks noChangeShapeType="1"/>
            </p:cNvSpPr>
            <p:nvPr/>
          </p:nvSpPr>
          <p:spPr bwMode="auto">
            <a:xfrm>
              <a:off x="1245" y="3739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7" name="Group 112"/>
          <p:cNvGrpSpPr>
            <a:grpSpLocks/>
          </p:cNvGrpSpPr>
          <p:nvPr/>
        </p:nvGrpSpPr>
        <p:grpSpPr bwMode="auto">
          <a:xfrm>
            <a:off x="1962150" y="1998663"/>
            <a:ext cx="69850" cy="73025"/>
            <a:chOff x="1236" y="1259"/>
            <a:chExt cx="44" cy="46"/>
          </a:xfrm>
        </p:grpSpPr>
        <p:sp>
          <p:nvSpPr>
            <p:cNvPr id="6239" name="Oval 113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0" name="Oval 114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98" name="Rectangle 115"/>
          <p:cNvSpPr>
            <a:spLocks noChangeArrowheads="1"/>
          </p:cNvSpPr>
          <p:nvPr/>
        </p:nvSpPr>
        <p:spPr bwMode="auto">
          <a:xfrm>
            <a:off x="1703388" y="1589088"/>
            <a:ext cx="641350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9" name="Rectangle 116"/>
          <p:cNvSpPr>
            <a:spLocks noChangeArrowheads="1"/>
          </p:cNvSpPr>
          <p:nvPr/>
        </p:nvSpPr>
        <p:spPr bwMode="auto">
          <a:xfrm>
            <a:off x="1795463" y="1643063"/>
            <a:ext cx="393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Vdc</a:t>
            </a:r>
            <a:endParaRPr lang="en-US" altLang="en-US"/>
          </a:p>
        </p:txBody>
      </p:sp>
      <p:sp>
        <p:nvSpPr>
          <p:cNvPr id="6200" name="Rectangle 117"/>
          <p:cNvSpPr>
            <a:spLocks noChangeArrowheads="1"/>
          </p:cNvSpPr>
          <p:nvPr/>
        </p:nvSpPr>
        <p:spPr bwMode="auto">
          <a:xfrm>
            <a:off x="1973263" y="3832225"/>
            <a:ext cx="338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Load</a:t>
            </a:r>
            <a:endParaRPr lang="en-US" altLang="en-US"/>
          </a:p>
        </p:txBody>
      </p:sp>
      <p:sp>
        <p:nvSpPr>
          <p:cNvPr id="6201" name="Rectangle 118"/>
          <p:cNvSpPr>
            <a:spLocks noChangeArrowheads="1"/>
          </p:cNvSpPr>
          <p:nvPr/>
        </p:nvSpPr>
        <p:spPr bwMode="auto">
          <a:xfrm>
            <a:off x="2312988" y="3830638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02" name="Rectangle 119"/>
          <p:cNvSpPr>
            <a:spLocks noChangeArrowheads="1"/>
          </p:cNvSpPr>
          <p:nvPr/>
        </p:nvSpPr>
        <p:spPr bwMode="auto">
          <a:xfrm>
            <a:off x="1079500" y="2803525"/>
            <a:ext cx="230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A+</a:t>
            </a:r>
            <a:endParaRPr lang="en-US" altLang="en-US"/>
          </a:p>
        </p:txBody>
      </p:sp>
      <p:sp>
        <p:nvSpPr>
          <p:cNvPr id="6203" name="Rectangle 120"/>
          <p:cNvSpPr>
            <a:spLocks noChangeArrowheads="1"/>
          </p:cNvSpPr>
          <p:nvPr/>
        </p:nvSpPr>
        <p:spPr bwMode="auto">
          <a:xfrm>
            <a:off x="1309688" y="28019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04" name="Line 121"/>
          <p:cNvSpPr>
            <a:spLocks noChangeShapeType="1"/>
          </p:cNvSpPr>
          <p:nvPr/>
        </p:nvSpPr>
        <p:spPr bwMode="auto">
          <a:xfrm flipH="1">
            <a:off x="909638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" name="Line 122"/>
          <p:cNvSpPr>
            <a:spLocks noChangeShapeType="1"/>
          </p:cNvSpPr>
          <p:nvPr/>
        </p:nvSpPr>
        <p:spPr bwMode="auto">
          <a:xfrm flipH="1">
            <a:off x="3035300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6" name="Line 123"/>
          <p:cNvSpPr>
            <a:spLocks noChangeShapeType="1"/>
          </p:cNvSpPr>
          <p:nvPr/>
        </p:nvSpPr>
        <p:spPr bwMode="auto">
          <a:xfrm flipH="1">
            <a:off x="3035300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7" name="Line 124"/>
          <p:cNvSpPr>
            <a:spLocks noChangeShapeType="1"/>
          </p:cNvSpPr>
          <p:nvPr/>
        </p:nvSpPr>
        <p:spPr bwMode="auto">
          <a:xfrm flipH="1">
            <a:off x="909638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8" name="Line 125"/>
          <p:cNvSpPr>
            <a:spLocks noChangeShapeType="1"/>
          </p:cNvSpPr>
          <p:nvPr/>
        </p:nvSpPr>
        <p:spPr bwMode="auto">
          <a:xfrm flipH="1">
            <a:off x="3043238" y="5137150"/>
            <a:ext cx="649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9" name="Rectangle 126"/>
          <p:cNvSpPr>
            <a:spLocks noChangeArrowheads="1"/>
          </p:cNvSpPr>
          <p:nvPr/>
        </p:nvSpPr>
        <p:spPr bwMode="auto">
          <a:xfrm>
            <a:off x="3198813" y="2803525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B+</a:t>
            </a:r>
            <a:endParaRPr lang="en-US" altLang="en-US"/>
          </a:p>
        </p:txBody>
      </p:sp>
      <p:sp>
        <p:nvSpPr>
          <p:cNvPr id="6210" name="Rectangle 127"/>
          <p:cNvSpPr>
            <a:spLocks noChangeArrowheads="1"/>
          </p:cNvSpPr>
          <p:nvPr/>
        </p:nvSpPr>
        <p:spPr bwMode="auto">
          <a:xfrm>
            <a:off x="3419475" y="28019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11" name="Rectangle 128"/>
          <p:cNvSpPr>
            <a:spLocks noChangeArrowheads="1"/>
          </p:cNvSpPr>
          <p:nvPr/>
        </p:nvSpPr>
        <p:spPr bwMode="auto">
          <a:xfrm>
            <a:off x="1090613" y="43259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6212" name="Rectangle 129"/>
          <p:cNvSpPr>
            <a:spLocks noChangeArrowheads="1"/>
          </p:cNvSpPr>
          <p:nvPr/>
        </p:nvSpPr>
        <p:spPr bwMode="auto">
          <a:xfrm>
            <a:off x="1219200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6213" name="Rectangle 130"/>
          <p:cNvSpPr>
            <a:spLocks noChangeArrowheads="1"/>
          </p:cNvSpPr>
          <p:nvPr/>
        </p:nvSpPr>
        <p:spPr bwMode="auto">
          <a:xfrm>
            <a:off x="1309688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14" name="Rectangle 131"/>
          <p:cNvSpPr>
            <a:spLocks noChangeArrowheads="1"/>
          </p:cNvSpPr>
          <p:nvPr/>
        </p:nvSpPr>
        <p:spPr bwMode="auto">
          <a:xfrm>
            <a:off x="3198813" y="4325938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6215" name="Rectangle 132"/>
          <p:cNvSpPr>
            <a:spLocks noChangeArrowheads="1"/>
          </p:cNvSpPr>
          <p:nvPr/>
        </p:nvSpPr>
        <p:spPr bwMode="auto">
          <a:xfrm>
            <a:off x="3317875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6216" name="Rectangle 133"/>
          <p:cNvSpPr>
            <a:spLocks noChangeArrowheads="1"/>
          </p:cNvSpPr>
          <p:nvPr/>
        </p:nvSpPr>
        <p:spPr bwMode="auto">
          <a:xfrm>
            <a:off x="3408363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17" name="Rectangle 134"/>
          <p:cNvSpPr>
            <a:spLocks noChangeArrowheads="1"/>
          </p:cNvSpPr>
          <p:nvPr/>
        </p:nvSpPr>
        <p:spPr bwMode="auto">
          <a:xfrm>
            <a:off x="549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Va</a:t>
            </a:r>
            <a:endParaRPr lang="en-US" altLang="en-US"/>
          </a:p>
        </p:txBody>
      </p:sp>
      <p:sp>
        <p:nvSpPr>
          <p:cNvPr id="6218" name="Rectangle 135"/>
          <p:cNvSpPr>
            <a:spLocks noChangeArrowheads="1"/>
          </p:cNvSpPr>
          <p:nvPr/>
        </p:nvSpPr>
        <p:spPr bwMode="auto">
          <a:xfrm>
            <a:off x="827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19" name="Rectangle 136"/>
          <p:cNvSpPr>
            <a:spLocks noChangeArrowheads="1"/>
          </p:cNvSpPr>
          <p:nvPr/>
        </p:nvSpPr>
        <p:spPr bwMode="auto">
          <a:xfrm>
            <a:off x="3216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Vb</a:t>
            </a:r>
            <a:endParaRPr lang="en-US" altLang="en-US"/>
          </a:p>
        </p:txBody>
      </p:sp>
      <p:sp>
        <p:nvSpPr>
          <p:cNvPr id="6220" name="Rectangle 137"/>
          <p:cNvSpPr>
            <a:spLocks noChangeArrowheads="1"/>
          </p:cNvSpPr>
          <p:nvPr/>
        </p:nvSpPr>
        <p:spPr bwMode="auto">
          <a:xfrm>
            <a:off x="3494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6221" name="Line 138"/>
          <p:cNvSpPr>
            <a:spLocks noChangeShapeType="1"/>
          </p:cNvSpPr>
          <p:nvPr/>
        </p:nvSpPr>
        <p:spPr bwMode="auto">
          <a:xfrm>
            <a:off x="3032125" y="327977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2" name="Line 139"/>
          <p:cNvSpPr>
            <a:spLocks noChangeShapeType="1"/>
          </p:cNvSpPr>
          <p:nvPr/>
        </p:nvSpPr>
        <p:spPr bwMode="auto">
          <a:xfrm>
            <a:off x="3022600" y="482282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3" name="Line 140"/>
          <p:cNvSpPr>
            <a:spLocks noChangeShapeType="1"/>
          </p:cNvSpPr>
          <p:nvPr/>
        </p:nvSpPr>
        <p:spPr bwMode="auto">
          <a:xfrm>
            <a:off x="909638" y="4814888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4" name="Rectangle 141"/>
          <p:cNvSpPr>
            <a:spLocks noChangeArrowheads="1"/>
          </p:cNvSpPr>
          <p:nvPr/>
        </p:nvSpPr>
        <p:spPr bwMode="auto">
          <a:xfrm>
            <a:off x="1011238" y="1031875"/>
            <a:ext cx="233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 BRIDGE INVERTER</a:t>
            </a:r>
            <a:endParaRPr lang="en-US" altLang="en-US"/>
          </a:p>
        </p:txBody>
      </p:sp>
      <p:sp>
        <p:nvSpPr>
          <p:cNvPr id="6225" name="Rectangle 142"/>
          <p:cNvSpPr>
            <a:spLocks noChangeArrowheads="1"/>
          </p:cNvSpPr>
          <p:nvPr/>
        </p:nvSpPr>
        <p:spPr bwMode="auto">
          <a:xfrm>
            <a:off x="3346450" y="10318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graphicFrame>
        <p:nvGraphicFramePr>
          <p:cNvPr id="6226" name="Object 143"/>
          <p:cNvGraphicFramePr>
            <a:graphicFrameLocks noChangeAspect="1"/>
          </p:cNvGraphicFramePr>
          <p:nvPr/>
        </p:nvGraphicFramePr>
        <p:xfrm>
          <a:off x="2459038" y="5964238"/>
          <a:ext cx="2373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5964238"/>
                        <a:ext cx="23733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7" name="Line 144"/>
          <p:cNvSpPr>
            <a:spLocks noChangeShapeType="1"/>
          </p:cNvSpPr>
          <p:nvPr/>
        </p:nvSpPr>
        <p:spPr bwMode="auto">
          <a:xfrm flipH="1" flipV="1">
            <a:off x="2228850" y="4311650"/>
            <a:ext cx="384175" cy="1614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6"/>
          <p:cNvSpPr>
            <a:spLocks noChangeShapeType="1"/>
          </p:cNvSpPr>
          <p:nvPr/>
        </p:nvSpPr>
        <p:spPr bwMode="auto">
          <a:xfrm>
            <a:off x="3767138" y="1816100"/>
            <a:ext cx="423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7" name="Line 149"/>
          <p:cNvSpPr>
            <a:spLocks noChangeShapeType="1"/>
          </p:cNvSpPr>
          <p:nvPr/>
        </p:nvSpPr>
        <p:spPr bwMode="auto">
          <a:xfrm>
            <a:off x="3881438" y="3467100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Line 150"/>
          <p:cNvSpPr>
            <a:spLocks noChangeShapeType="1"/>
          </p:cNvSpPr>
          <p:nvPr/>
        </p:nvSpPr>
        <p:spPr bwMode="auto">
          <a:xfrm>
            <a:off x="3881438" y="4005263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9" name="Line 151"/>
          <p:cNvSpPr>
            <a:spLocks noChangeShapeType="1"/>
          </p:cNvSpPr>
          <p:nvPr/>
        </p:nvSpPr>
        <p:spPr bwMode="auto">
          <a:xfrm>
            <a:off x="923925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Line 152"/>
          <p:cNvSpPr>
            <a:spLocks noChangeShapeType="1"/>
          </p:cNvSpPr>
          <p:nvPr/>
        </p:nvSpPr>
        <p:spPr bwMode="auto">
          <a:xfrm>
            <a:off x="3035300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Text Box 157"/>
          <p:cNvSpPr txBox="1">
            <a:spLocks noChangeArrowheads="1"/>
          </p:cNvSpPr>
          <p:nvPr/>
        </p:nvSpPr>
        <p:spPr bwMode="auto">
          <a:xfrm>
            <a:off x="1752600" y="3352800"/>
            <a:ext cx="76200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+ 0 −</a:t>
            </a:r>
          </a:p>
        </p:txBody>
      </p:sp>
      <p:sp>
        <p:nvSpPr>
          <p:cNvPr id="32926" name="Oval 158"/>
          <p:cNvSpPr>
            <a:spLocks noChangeArrowheads="1"/>
          </p:cNvSpPr>
          <p:nvPr/>
        </p:nvSpPr>
        <p:spPr bwMode="auto">
          <a:xfrm>
            <a:off x="3457575" y="2814638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27" name="Oval 159"/>
          <p:cNvSpPr>
            <a:spLocks noChangeArrowheads="1"/>
          </p:cNvSpPr>
          <p:nvPr/>
        </p:nvSpPr>
        <p:spPr bwMode="auto">
          <a:xfrm>
            <a:off x="3457575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28" name="Oval 160"/>
          <p:cNvSpPr>
            <a:spLocks noChangeArrowheads="1"/>
          </p:cNvSpPr>
          <p:nvPr/>
        </p:nvSpPr>
        <p:spPr bwMode="auto">
          <a:xfrm>
            <a:off x="1344613" y="2814638"/>
            <a:ext cx="461962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29" name="Oval 161"/>
          <p:cNvSpPr>
            <a:spLocks noChangeArrowheads="1"/>
          </p:cNvSpPr>
          <p:nvPr/>
        </p:nvSpPr>
        <p:spPr bwMode="auto">
          <a:xfrm>
            <a:off x="1346200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30" name="Line 162"/>
          <p:cNvSpPr>
            <a:spLocks noChangeShapeType="1"/>
          </p:cNvSpPr>
          <p:nvPr/>
        </p:nvSpPr>
        <p:spPr bwMode="auto">
          <a:xfrm>
            <a:off x="914400" y="4572000"/>
            <a:ext cx="241300" cy="147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7" grpId="0" animBg="1"/>
      <p:bldP spid="32914" grpId="0" animBg="1"/>
      <p:bldP spid="32917" grpId="0" animBg="1"/>
      <p:bldP spid="32918" grpId="0" animBg="1"/>
      <p:bldP spid="32919" grpId="0" animBg="1"/>
      <p:bldP spid="32920" grpId="0" animBg="1"/>
      <p:bldP spid="32925" grpId="0" autoUpdateAnimBg="0"/>
      <p:bldP spid="32926" grpId="0" animBg="1"/>
      <p:bldP spid="32927" grpId="0" animBg="1"/>
      <p:bldP spid="32928" grpId="0" animBg="1"/>
      <p:bldP spid="32929" grpId="0" animBg="1"/>
      <p:bldP spid="329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E1011-C571-4A70-B1FA-99F8F2A99EA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46113" y="9223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232275" y="1066800"/>
            <a:ext cx="4340225" cy="1414463"/>
            <a:chOff x="2666" y="672"/>
            <a:chExt cx="2734" cy="891"/>
          </a:xfrm>
        </p:grpSpPr>
        <p:sp>
          <p:nvSpPr>
            <p:cNvPr id="7295" name="Rectangle 4"/>
            <p:cNvSpPr>
              <a:spLocks noChangeArrowheads="1"/>
            </p:cNvSpPr>
            <p:nvPr/>
          </p:nvSpPr>
          <p:spPr bwMode="auto">
            <a:xfrm>
              <a:off x="2666" y="672"/>
              <a:ext cx="2734" cy="89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96" name="Rectangle 5"/>
            <p:cNvSpPr>
              <a:spLocks noChangeArrowheads="1"/>
            </p:cNvSpPr>
            <p:nvPr/>
          </p:nvSpPr>
          <p:spPr bwMode="auto">
            <a:xfrm>
              <a:off x="2728" y="708"/>
              <a:ext cx="1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Corresponding values of Vab</a:t>
              </a:r>
              <a:endParaRPr lang="en-US" altLang="en-US"/>
            </a:p>
          </p:txBody>
        </p:sp>
        <p:sp>
          <p:nvSpPr>
            <p:cNvPr id="7297" name="Rectangle 6"/>
            <p:cNvSpPr>
              <a:spLocks noChangeArrowheads="1"/>
            </p:cNvSpPr>
            <p:nvPr/>
          </p:nvSpPr>
          <p:spPr bwMode="auto">
            <a:xfrm>
              <a:off x="4585" y="7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298" name="Rectangle 7"/>
            <p:cNvSpPr>
              <a:spLocks noChangeArrowheads="1"/>
            </p:cNvSpPr>
            <p:nvPr/>
          </p:nvSpPr>
          <p:spPr bwMode="auto">
            <a:xfrm>
              <a:off x="2728" y="874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7299" name="Rectangle 8"/>
            <p:cNvSpPr>
              <a:spLocks noChangeArrowheads="1"/>
            </p:cNvSpPr>
            <p:nvPr/>
          </p:nvSpPr>
          <p:spPr bwMode="auto">
            <a:xfrm>
              <a:off x="2778" y="874"/>
              <a:ext cx="6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</a:t>
              </a:r>
              <a:endParaRPr lang="en-US" altLang="en-US"/>
            </a:p>
          </p:txBody>
        </p:sp>
        <p:sp>
          <p:nvSpPr>
            <p:cNvPr id="7300" name="Rectangle 9"/>
            <p:cNvSpPr>
              <a:spLocks noChangeArrowheads="1"/>
            </p:cNvSpPr>
            <p:nvPr/>
          </p:nvSpPr>
          <p:spPr bwMode="auto">
            <a:xfrm>
              <a:off x="3414" y="86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301" name="Rectangle 10"/>
            <p:cNvSpPr>
              <a:spLocks noChangeArrowheads="1"/>
            </p:cNvSpPr>
            <p:nvPr/>
          </p:nvSpPr>
          <p:spPr bwMode="auto">
            <a:xfrm>
              <a:off x="3454" y="87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and B</a:t>
              </a:r>
              <a:endParaRPr lang="en-US" altLang="en-US"/>
            </a:p>
          </p:txBody>
        </p:sp>
        <p:sp>
          <p:nvSpPr>
            <p:cNvPr id="7302" name="Rectangle 11"/>
            <p:cNvSpPr>
              <a:spLocks noChangeArrowheads="1"/>
            </p:cNvSpPr>
            <p:nvPr/>
          </p:nvSpPr>
          <p:spPr bwMode="auto">
            <a:xfrm>
              <a:off x="3832" y="87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7303" name="Rectangle 12"/>
            <p:cNvSpPr>
              <a:spLocks noChangeArrowheads="1"/>
            </p:cNvSpPr>
            <p:nvPr/>
          </p:nvSpPr>
          <p:spPr bwMode="auto">
            <a:xfrm>
              <a:off x="3911" y="874"/>
              <a:ext cx="12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Vdc</a:t>
              </a:r>
              <a:endParaRPr lang="en-US" altLang="en-US"/>
            </a:p>
          </p:txBody>
        </p:sp>
        <p:sp>
          <p:nvSpPr>
            <p:cNvPr id="7304" name="Rectangle 13"/>
            <p:cNvSpPr>
              <a:spLocks noChangeArrowheads="1"/>
            </p:cNvSpPr>
            <p:nvPr/>
          </p:nvSpPr>
          <p:spPr bwMode="auto">
            <a:xfrm>
              <a:off x="5117" y="874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305" name="Rectangle 14"/>
            <p:cNvSpPr>
              <a:spLocks noChangeArrowheads="1"/>
            </p:cNvSpPr>
            <p:nvPr/>
          </p:nvSpPr>
          <p:spPr bwMode="auto">
            <a:xfrm>
              <a:off x="2728" y="1040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7306" name="Rectangle 15"/>
            <p:cNvSpPr>
              <a:spLocks noChangeArrowheads="1"/>
            </p:cNvSpPr>
            <p:nvPr/>
          </p:nvSpPr>
          <p:spPr bwMode="auto">
            <a:xfrm>
              <a:off x="2778" y="1040"/>
              <a:ext cx="21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A+ closed and B+ closed, Vab = 0</a:t>
              </a:r>
              <a:endParaRPr lang="en-US" altLang="en-US"/>
            </a:p>
          </p:txBody>
        </p:sp>
        <p:sp>
          <p:nvSpPr>
            <p:cNvPr id="7307" name="Rectangle 16"/>
            <p:cNvSpPr>
              <a:spLocks noChangeArrowheads="1"/>
            </p:cNvSpPr>
            <p:nvPr/>
          </p:nvSpPr>
          <p:spPr bwMode="auto">
            <a:xfrm>
              <a:off x="4953" y="1040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308" name="Rectangle 17"/>
            <p:cNvSpPr>
              <a:spLocks noChangeArrowheads="1"/>
            </p:cNvSpPr>
            <p:nvPr/>
          </p:nvSpPr>
          <p:spPr bwMode="auto">
            <a:xfrm>
              <a:off x="2728" y="1206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7309" name="Rectangle 18"/>
            <p:cNvSpPr>
              <a:spLocks noChangeArrowheads="1"/>
            </p:cNvSpPr>
            <p:nvPr/>
          </p:nvSpPr>
          <p:spPr bwMode="auto">
            <a:xfrm>
              <a:off x="2778" y="1206"/>
              <a:ext cx="10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B+ closed and A</a:t>
              </a:r>
              <a:endParaRPr lang="en-US" altLang="en-US"/>
            </a:p>
          </p:txBody>
        </p:sp>
        <p:sp>
          <p:nvSpPr>
            <p:cNvPr id="7310" name="Rectangle 19"/>
            <p:cNvSpPr>
              <a:spLocks noChangeArrowheads="1"/>
            </p:cNvSpPr>
            <p:nvPr/>
          </p:nvSpPr>
          <p:spPr bwMode="auto">
            <a:xfrm>
              <a:off x="3832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7311" name="Rectangle 20"/>
            <p:cNvSpPr>
              <a:spLocks noChangeArrowheads="1"/>
            </p:cNvSpPr>
            <p:nvPr/>
          </p:nvSpPr>
          <p:spPr bwMode="auto">
            <a:xfrm>
              <a:off x="3911" y="1206"/>
              <a:ext cx="9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</a:t>
              </a:r>
              <a:endParaRPr lang="en-US" altLang="en-US"/>
            </a:p>
          </p:txBody>
        </p:sp>
        <p:sp>
          <p:nvSpPr>
            <p:cNvPr id="7312" name="Rectangle 21"/>
            <p:cNvSpPr>
              <a:spLocks noChangeArrowheads="1"/>
            </p:cNvSpPr>
            <p:nvPr/>
          </p:nvSpPr>
          <p:spPr bwMode="auto">
            <a:xfrm>
              <a:off x="4870" y="120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7313" name="Rectangle 22"/>
            <p:cNvSpPr>
              <a:spLocks noChangeArrowheads="1"/>
            </p:cNvSpPr>
            <p:nvPr/>
          </p:nvSpPr>
          <p:spPr bwMode="auto">
            <a:xfrm>
              <a:off x="4949" y="1206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Vdc</a:t>
              </a:r>
              <a:endParaRPr lang="en-US" altLang="en-US"/>
            </a:p>
          </p:txBody>
        </p:sp>
        <p:sp>
          <p:nvSpPr>
            <p:cNvPr id="7314" name="Rectangle 23"/>
            <p:cNvSpPr>
              <a:spLocks noChangeArrowheads="1"/>
            </p:cNvSpPr>
            <p:nvPr/>
          </p:nvSpPr>
          <p:spPr bwMode="auto">
            <a:xfrm>
              <a:off x="5197" y="1206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315" name="Rectangle 24"/>
            <p:cNvSpPr>
              <a:spLocks noChangeArrowheads="1"/>
            </p:cNvSpPr>
            <p:nvPr/>
          </p:nvSpPr>
          <p:spPr bwMode="auto">
            <a:xfrm>
              <a:off x="2728" y="1371"/>
              <a:ext cx="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7316" name="Rectangle 25"/>
            <p:cNvSpPr>
              <a:spLocks noChangeArrowheads="1"/>
            </p:cNvSpPr>
            <p:nvPr/>
          </p:nvSpPr>
          <p:spPr bwMode="auto">
            <a:xfrm>
              <a:off x="2778" y="137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7317" name="Rectangle 26"/>
            <p:cNvSpPr>
              <a:spLocks noChangeArrowheads="1"/>
            </p:cNvSpPr>
            <p:nvPr/>
          </p:nvSpPr>
          <p:spPr bwMode="auto">
            <a:xfrm>
              <a:off x="2874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7318" name="Rectangle 27"/>
            <p:cNvSpPr>
              <a:spLocks noChangeArrowheads="1"/>
            </p:cNvSpPr>
            <p:nvPr/>
          </p:nvSpPr>
          <p:spPr bwMode="auto">
            <a:xfrm>
              <a:off x="2954" y="1371"/>
              <a:ext cx="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 and A</a:t>
              </a:r>
              <a:endParaRPr lang="en-US" altLang="en-US"/>
            </a:p>
          </p:txBody>
        </p:sp>
        <p:sp>
          <p:nvSpPr>
            <p:cNvPr id="7319" name="Rectangle 28"/>
            <p:cNvSpPr>
              <a:spLocks noChangeArrowheads="1"/>
            </p:cNvSpPr>
            <p:nvPr/>
          </p:nvSpPr>
          <p:spPr bwMode="auto">
            <a:xfrm>
              <a:off x="3827" y="137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7320" name="Rectangle 29"/>
            <p:cNvSpPr>
              <a:spLocks noChangeArrowheads="1"/>
            </p:cNvSpPr>
            <p:nvPr/>
          </p:nvSpPr>
          <p:spPr bwMode="auto">
            <a:xfrm>
              <a:off x="3907" y="1371"/>
              <a:ext cx="10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closed, Vab = 0</a:t>
              </a:r>
              <a:endParaRPr lang="en-US" altLang="en-US"/>
            </a:p>
          </p:txBody>
        </p:sp>
        <p:sp>
          <p:nvSpPr>
            <p:cNvPr id="7321" name="Rectangle 30"/>
            <p:cNvSpPr>
              <a:spLocks noChangeArrowheads="1"/>
            </p:cNvSpPr>
            <p:nvPr/>
          </p:nvSpPr>
          <p:spPr bwMode="auto">
            <a:xfrm>
              <a:off x="4944" y="137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7173" name="Rectangle 31"/>
          <p:cNvSpPr>
            <a:spLocks noChangeArrowheads="1"/>
          </p:cNvSpPr>
          <p:nvPr/>
        </p:nvSpPr>
        <p:spPr bwMode="auto">
          <a:xfrm>
            <a:off x="4232275" y="3257550"/>
            <a:ext cx="4340225" cy="1152525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4330700" y="3316288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7175" name="Rectangle 33"/>
          <p:cNvSpPr>
            <a:spLocks noChangeArrowheads="1"/>
          </p:cNvSpPr>
          <p:nvPr/>
        </p:nvSpPr>
        <p:spPr bwMode="auto">
          <a:xfrm>
            <a:off x="4410075" y="33162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176" name="Rectangle 34"/>
          <p:cNvSpPr>
            <a:spLocks noChangeArrowheads="1"/>
          </p:cNvSpPr>
          <p:nvPr/>
        </p:nvSpPr>
        <p:spPr bwMode="auto">
          <a:xfrm>
            <a:off x="4440238" y="3316288"/>
            <a:ext cx="408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free wheeling diodes permit current </a:t>
            </a:r>
            <a:endParaRPr lang="en-US" altLang="en-US"/>
          </a:p>
        </p:txBody>
      </p:sp>
      <p:sp>
        <p:nvSpPr>
          <p:cNvPr id="7177" name="Rectangle 35"/>
          <p:cNvSpPr>
            <a:spLocks noChangeArrowheads="1"/>
          </p:cNvSpPr>
          <p:nvPr/>
        </p:nvSpPr>
        <p:spPr bwMode="auto">
          <a:xfrm>
            <a:off x="4440238" y="357822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to flow even if al</a:t>
            </a:r>
            <a:endParaRPr lang="en-US" altLang="en-US"/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6078538" y="3578225"/>
            <a:ext cx="208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 switches are open  </a:t>
            </a:r>
            <a:endParaRPr lang="en-US" altLang="en-US"/>
          </a:p>
        </p:txBody>
      </p:sp>
      <p:sp>
        <p:nvSpPr>
          <p:cNvPr id="7179" name="Rectangle 37"/>
          <p:cNvSpPr>
            <a:spLocks noChangeArrowheads="1"/>
          </p:cNvSpPr>
          <p:nvPr/>
        </p:nvSpPr>
        <p:spPr bwMode="auto">
          <a:xfrm>
            <a:off x="8137525" y="35782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180" name="Rectangle 38"/>
          <p:cNvSpPr>
            <a:spLocks noChangeArrowheads="1"/>
          </p:cNvSpPr>
          <p:nvPr/>
        </p:nvSpPr>
        <p:spPr bwMode="auto">
          <a:xfrm>
            <a:off x="4330700" y="3840163"/>
            <a:ext cx="7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•</a:t>
            </a:r>
            <a:endParaRPr lang="en-US" altLang="en-US"/>
          </a:p>
        </p:txBody>
      </p:sp>
      <p:sp>
        <p:nvSpPr>
          <p:cNvPr id="7181" name="Rectangle 39"/>
          <p:cNvSpPr>
            <a:spLocks noChangeArrowheads="1"/>
          </p:cNvSpPr>
          <p:nvPr/>
        </p:nvSpPr>
        <p:spPr bwMode="auto">
          <a:xfrm>
            <a:off x="4410075" y="38401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182" name="Rectangle 40"/>
          <p:cNvSpPr>
            <a:spLocks noChangeArrowheads="1"/>
          </p:cNvSpPr>
          <p:nvPr/>
        </p:nvSpPr>
        <p:spPr bwMode="auto">
          <a:xfrm>
            <a:off x="4440238" y="3840163"/>
            <a:ext cx="3416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These diodes also permit lagging </a:t>
            </a:r>
            <a:endParaRPr lang="en-US" altLang="en-US"/>
          </a:p>
        </p:txBody>
      </p:sp>
      <p:sp>
        <p:nvSpPr>
          <p:cNvPr id="7183" name="Rectangle 41"/>
          <p:cNvSpPr>
            <a:spLocks noChangeArrowheads="1"/>
          </p:cNvSpPr>
          <p:nvPr/>
        </p:nvSpPr>
        <p:spPr bwMode="auto">
          <a:xfrm>
            <a:off x="4440238" y="4103688"/>
            <a:ext cx="336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currents to flow in inductive loads</a:t>
            </a:r>
            <a:endParaRPr lang="en-US" altLang="en-US"/>
          </a:p>
        </p:txBody>
      </p:sp>
      <p:sp>
        <p:nvSpPr>
          <p:cNvPr id="7184" name="Rectangle 42"/>
          <p:cNvSpPr>
            <a:spLocks noChangeArrowheads="1"/>
          </p:cNvSpPr>
          <p:nvPr/>
        </p:nvSpPr>
        <p:spPr bwMode="auto">
          <a:xfrm>
            <a:off x="7807325" y="410368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185" name="Line 43"/>
          <p:cNvSpPr>
            <a:spLocks noChangeShapeType="1"/>
          </p:cNvSpPr>
          <p:nvPr/>
        </p:nvSpPr>
        <p:spPr bwMode="auto">
          <a:xfrm>
            <a:off x="906463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44"/>
          <p:cNvSpPr>
            <a:spLocks noChangeShapeType="1"/>
          </p:cNvSpPr>
          <p:nvPr/>
        </p:nvSpPr>
        <p:spPr bwMode="auto">
          <a:xfrm>
            <a:off x="906463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46"/>
          <p:cNvSpPr>
            <a:spLocks noChangeShapeType="1"/>
          </p:cNvSpPr>
          <p:nvPr/>
        </p:nvSpPr>
        <p:spPr bwMode="auto">
          <a:xfrm>
            <a:off x="906463" y="3287713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8" name="Group 47"/>
          <p:cNvGrpSpPr>
            <a:grpSpLocks/>
          </p:cNvGrpSpPr>
          <p:nvPr/>
        </p:nvGrpSpPr>
        <p:grpSpPr bwMode="auto">
          <a:xfrm>
            <a:off x="1422400" y="2919413"/>
            <a:ext cx="288925" cy="149225"/>
            <a:chOff x="896" y="1839"/>
            <a:chExt cx="182" cy="94"/>
          </a:xfrm>
        </p:grpSpPr>
        <p:grpSp>
          <p:nvGrpSpPr>
            <p:cNvPr id="7291" name="Group 48"/>
            <p:cNvGrpSpPr>
              <a:grpSpLocks/>
            </p:cNvGrpSpPr>
            <p:nvPr/>
          </p:nvGrpSpPr>
          <p:grpSpPr bwMode="auto">
            <a:xfrm>
              <a:off x="906" y="1839"/>
              <a:ext cx="162" cy="94"/>
              <a:chOff x="906" y="1839"/>
              <a:chExt cx="162" cy="94"/>
            </a:xfrm>
          </p:grpSpPr>
          <p:sp>
            <p:nvSpPr>
              <p:cNvPr id="7293" name="Freeform 49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Freeform 50"/>
              <p:cNvSpPr>
                <a:spLocks/>
              </p:cNvSpPr>
              <p:nvPr/>
            </p:nvSpPr>
            <p:spPr bwMode="auto">
              <a:xfrm>
                <a:off x="906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92" name="Line 51"/>
            <p:cNvSpPr>
              <a:spLocks noChangeShapeType="1"/>
            </p:cNvSpPr>
            <p:nvPr/>
          </p:nvSpPr>
          <p:spPr bwMode="auto">
            <a:xfrm>
              <a:off x="896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Line 52"/>
          <p:cNvSpPr>
            <a:spLocks noChangeShapeType="1"/>
          </p:cNvSpPr>
          <p:nvPr/>
        </p:nvSpPr>
        <p:spPr bwMode="auto">
          <a:xfrm flipV="1">
            <a:off x="1566863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53"/>
          <p:cNvSpPr>
            <a:spLocks noChangeShapeType="1"/>
          </p:cNvSpPr>
          <p:nvPr/>
        </p:nvSpPr>
        <p:spPr bwMode="auto">
          <a:xfrm flipV="1">
            <a:off x="1566863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54"/>
          <p:cNvSpPr>
            <a:spLocks noChangeShapeType="1"/>
          </p:cNvSpPr>
          <p:nvPr/>
        </p:nvSpPr>
        <p:spPr bwMode="auto">
          <a:xfrm flipH="1">
            <a:off x="915988" y="264795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55"/>
          <p:cNvSpPr>
            <a:spLocks noChangeShapeType="1"/>
          </p:cNvSpPr>
          <p:nvPr/>
        </p:nvSpPr>
        <p:spPr bwMode="auto">
          <a:xfrm>
            <a:off x="3030538" y="2419350"/>
            <a:ext cx="1587" cy="488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56"/>
          <p:cNvSpPr>
            <a:spLocks noChangeShapeType="1"/>
          </p:cNvSpPr>
          <p:nvPr/>
        </p:nvSpPr>
        <p:spPr bwMode="auto">
          <a:xfrm>
            <a:off x="3030538" y="2906713"/>
            <a:ext cx="1587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4" name="Group 58"/>
          <p:cNvGrpSpPr>
            <a:grpSpLocks/>
          </p:cNvGrpSpPr>
          <p:nvPr/>
        </p:nvGrpSpPr>
        <p:grpSpPr bwMode="auto">
          <a:xfrm>
            <a:off x="3546475" y="2919413"/>
            <a:ext cx="288925" cy="149225"/>
            <a:chOff x="2234" y="1839"/>
            <a:chExt cx="182" cy="94"/>
          </a:xfrm>
        </p:grpSpPr>
        <p:grpSp>
          <p:nvGrpSpPr>
            <p:cNvPr id="7287" name="Group 59"/>
            <p:cNvGrpSpPr>
              <a:grpSpLocks/>
            </p:cNvGrpSpPr>
            <p:nvPr/>
          </p:nvGrpSpPr>
          <p:grpSpPr bwMode="auto">
            <a:xfrm>
              <a:off x="2244" y="1839"/>
              <a:ext cx="162" cy="94"/>
              <a:chOff x="2244" y="1839"/>
              <a:chExt cx="162" cy="94"/>
            </a:xfrm>
          </p:grpSpPr>
          <p:sp>
            <p:nvSpPr>
              <p:cNvPr id="7289" name="Freeform 60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Freeform 61"/>
              <p:cNvSpPr>
                <a:spLocks/>
              </p:cNvSpPr>
              <p:nvPr/>
            </p:nvSpPr>
            <p:spPr bwMode="auto">
              <a:xfrm>
                <a:off x="2244" y="1839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8" name="Line 62"/>
            <p:cNvSpPr>
              <a:spLocks noChangeShapeType="1"/>
            </p:cNvSpPr>
            <p:nvPr/>
          </p:nvSpPr>
          <p:spPr bwMode="auto">
            <a:xfrm>
              <a:off x="2234" y="1839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5" name="Line 63"/>
          <p:cNvSpPr>
            <a:spLocks noChangeShapeType="1"/>
          </p:cNvSpPr>
          <p:nvPr/>
        </p:nvSpPr>
        <p:spPr bwMode="auto">
          <a:xfrm flipV="1">
            <a:off x="3690938" y="2647950"/>
            <a:ext cx="1587" cy="271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64"/>
          <p:cNvSpPr>
            <a:spLocks noChangeShapeType="1"/>
          </p:cNvSpPr>
          <p:nvPr/>
        </p:nvSpPr>
        <p:spPr bwMode="auto">
          <a:xfrm flipV="1">
            <a:off x="3690938" y="3078163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65"/>
          <p:cNvSpPr>
            <a:spLocks noChangeShapeType="1"/>
          </p:cNvSpPr>
          <p:nvPr/>
        </p:nvSpPr>
        <p:spPr bwMode="auto">
          <a:xfrm flipH="1">
            <a:off x="3028950" y="2647950"/>
            <a:ext cx="6619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66"/>
          <p:cNvSpPr>
            <a:spLocks noChangeShapeType="1"/>
          </p:cNvSpPr>
          <p:nvPr/>
        </p:nvSpPr>
        <p:spPr bwMode="auto">
          <a:xfrm>
            <a:off x="906463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67"/>
          <p:cNvSpPr>
            <a:spLocks noChangeShapeType="1"/>
          </p:cNvSpPr>
          <p:nvPr/>
        </p:nvSpPr>
        <p:spPr bwMode="auto">
          <a:xfrm>
            <a:off x="906463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00" name="Group 69"/>
          <p:cNvGrpSpPr>
            <a:grpSpLocks/>
          </p:cNvGrpSpPr>
          <p:nvPr/>
        </p:nvGrpSpPr>
        <p:grpSpPr bwMode="auto">
          <a:xfrm>
            <a:off x="1422400" y="4441825"/>
            <a:ext cx="288925" cy="149225"/>
            <a:chOff x="896" y="2798"/>
            <a:chExt cx="182" cy="94"/>
          </a:xfrm>
        </p:grpSpPr>
        <p:grpSp>
          <p:nvGrpSpPr>
            <p:cNvPr id="7283" name="Group 70"/>
            <p:cNvGrpSpPr>
              <a:grpSpLocks/>
            </p:cNvGrpSpPr>
            <p:nvPr/>
          </p:nvGrpSpPr>
          <p:grpSpPr bwMode="auto">
            <a:xfrm>
              <a:off x="906" y="2798"/>
              <a:ext cx="162" cy="94"/>
              <a:chOff x="906" y="2798"/>
              <a:chExt cx="162" cy="94"/>
            </a:xfrm>
          </p:grpSpPr>
          <p:sp>
            <p:nvSpPr>
              <p:cNvPr id="7285" name="Freeform 71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Freeform 72"/>
              <p:cNvSpPr>
                <a:spLocks/>
              </p:cNvSpPr>
              <p:nvPr/>
            </p:nvSpPr>
            <p:spPr bwMode="auto">
              <a:xfrm>
                <a:off x="906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4" name="Line 73"/>
            <p:cNvSpPr>
              <a:spLocks noChangeShapeType="1"/>
            </p:cNvSpPr>
            <p:nvPr/>
          </p:nvSpPr>
          <p:spPr bwMode="auto">
            <a:xfrm>
              <a:off x="896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1" name="Line 74"/>
          <p:cNvSpPr>
            <a:spLocks noChangeShapeType="1"/>
          </p:cNvSpPr>
          <p:nvPr/>
        </p:nvSpPr>
        <p:spPr bwMode="auto">
          <a:xfrm flipV="1">
            <a:off x="1566863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75"/>
          <p:cNvSpPr>
            <a:spLocks noChangeShapeType="1"/>
          </p:cNvSpPr>
          <p:nvPr/>
        </p:nvSpPr>
        <p:spPr bwMode="auto">
          <a:xfrm flipV="1">
            <a:off x="1566863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76"/>
          <p:cNvSpPr>
            <a:spLocks noChangeShapeType="1"/>
          </p:cNvSpPr>
          <p:nvPr/>
        </p:nvSpPr>
        <p:spPr bwMode="auto">
          <a:xfrm flipH="1">
            <a:off x="909638" y="5133975"/>
            <a:ext cx="657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77"/>
          <p:cNvSpPr>
            <a:spLocks noChangeShapeType="1"/>
          </p:cNvSpPr>
          <p:nvPr/>
        </p:nvSpPr>
        <p:spPr bwMode="auto">
          <a:xfrm>
            <a:off x="3030538" y="3941763"/>
            <a:ext cx="1587" cy="490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Line 78"/>
          <p:cNvSpPr>
            <a:spLocks noChangeShapeType="1"/>
          </p:cNvSpPr>
          <p:nvPr/>
        </p:nvSpPr>
        <p:spPr bwMode="auto">
          <a:xfrm>
            <a:off x="3030538" y="4429125"/>
            <a:ext cx="1587" cy="169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5" name="Line 79"/>
          <p:cNvSpPr>
            <a:spLocks noChangeShapeType="1"/>
          </p:cNvSpPr>
          <p:nvPr/>
        </p:nvSpPr>
        <p:spPr bwMode="auto">
          <a:xfrm>
            <a:off x="3030538" y="4598988"/>
            <a:ext cx="241300" cy="147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07" name="Group 80"/>
          <p:cNvGrpSpPr>
            <a:grpSpLocks/>
          </p:cNvGrpSpPr>
          <p:nvPr/>
        </p:nvGrpSpPr>
        <p:grpSpPr bwMode="auto">
          <a:xfrm>
            <a:off x="3546475" y="4441825"/>
            <a:ext cx="288925" cy="149225"/>
            <a:chOff x="2234" y="2798"/>
            <a:chExt cx="182" cy="94"/>
          </a:xfrm>
        </p:grpSpPr>
        <p:grpSp>
          <p:nvGrpSpPr>
            <p:cNvPr id="7279" name="Group 81"/>
            <p:cNvGrpSpPr>
              <a:grpSpLocks/>
            </p:cNvGrpSpPr>
            <p:nvPr/>
          </p:nvGrpSpPr>
          <p:grpSpPr bwMode="auto">
            <a:xfrm>
              <a:off x="2244" y="2798"/>
              <a:ext cx="162" cy="94"/>
              <a:chOff x="2244" y="2798"/>
              <a:chExt cx="162" cy="94"/>
            </a:xfrm>
          </p:grpSpPr>
          <p:sp>
            <p:nvSpPr>
              <p:cNvPr id="7281" name="Freeform 82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Freeform 83"/>
              <p:cNvSpPr>
                <a:spLocks/>
              </p:cNvSpPr>
              <p:nvPr/>
            </p:nvSpPr>
            <p:spPr bwMode="auto">
              <a:xfrm>
                <a:off x="2244" y="2798"/>
                <a:ext cx="162" cy="94"/>
              </a:xfrm>
              <a:custGeom>
                <a:avLst/>
                <a:gdLst>
                  <a:gd name="T0" fmla="*/ 81 w 162"/>
                  <a:gd name="T1" fmla="*/ 0 h 94"/>
                  <a:gd name="T2" fmla="*/ 0 w 162"/>
                  <a:gd name="T3" fmla="*/ 94 h 94"/>
                  <a:gd name="T4" fmla="*/ 162 w 162"/>
                  <a:gd name="T5" fmla="*/ 94 h 94"/>
                  <a:gd name="T6" fmla="*/ 81 w 16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94">
                    <a:moveTo>
                      <a:pt x="81" y="0"/>
                    </a:moveTo>
                    <a:lnTo>
                      <a:pt x="0" y="94"/>
                    </a:lnTo>
                    <a:lnTo>
                      <a:pt x="162" y="94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" name="Line 84"/>
            <p:cNvSpPr>
              <a:spLocks noChangeShapeType="1"/>
            </p:cNvSpPr>
            <p:nvPr/>
          </p:nvSpPr>
          <p:spPr bwMode="auto">
            <a:xfrm>
              <a:off x="2234" y="2798"/>
              <a:ext cx="18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8" name="Line 85"/>
          <p:cNvSpPr>
            <a:spLocks noChangeShapeType="1"/>
          </p:cNvSpPr>
          <p:nvPr/>
        </p:nvSpPr>
        <p:spPr bwMode="auto">
          <a:xfrm flipV="1">
            <a:off x="3690938" y="4170363"/>
            <a:ext cx="1587" cy="271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86"/>
          <p:cNvSpPr>
            <a:spLocks noChangeShapeType="1"/>
          </p:cNvSpPr>
          <p:nvPr/>
        </p:nvSpPr>
        <p:spPr bwMode="auto">
          <a:xfrm flipV="1">
            <a:off x="3690938" y="4600575"/>
            <a:ext cx="1587" cy="533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87"/>
          <p:cNvSpPr>
            <a:spLocks noChangeShapeType="1"/>
          </p:cNvSpPr>
          <p:nvPr/>
        </p:nvSpPr>
        <p:spPr bwMode="auto">
          <a:xfrm>
            <a:off x="909638" y="5454650"/>
            <a:ext cx="21240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88"/>
          <p:cNvSpPr>
            <a:spLocks noChangeShapeType="1"/>
          </p:cNvSpPr>
          <p:nvPr/>
        </p:nvSpPr>
        <p:spPr bwMode="auto">
          <a:xfrm>
            <a:off x="901700" y="2419350"/>
            <a:ext cx="21256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2" name="Group 89"/>
          <p:cNvGrpSpPr>
            <a:grpSpLocks/>
          </p:cNvGrpSpPr>
          <p:nvPr/>
        </p:nvGrpSpPr>
        <p:grpSpPr bwMode="auto">
          <a:xfrm>
            <a:off x="1893888" y="3689350"/>
            <a:ext cx="496887" cy="508000"/>
            <a:chOff x="1193" y="2324"/>
            <a:chExt cx="313" cy="320"/>
          </a:xfrm>
        </p:grpSpPr>
        <p:sp>
          <p:nvSpPr>
            <p:cNvPr id="7277" name="Oval 90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8" name="Oval 91"/>
            <p:cNvSpPr>
              <a:spLocks noChangeArrowheads="1"/>
            </p:cNvSpPr>
            <p:nvPr/>
          </p:nvSpPr>
          <p:spPr bwMode="auto">
            <a:xfrm>
              <a:off x="1193" y="2324"/>
              <a:ext cx="313" cy="32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213" name="Group 92"/>
          <p:cNvGrpSpPr>
            <a:grpSpLocks/>
          </p:cNvGrpSpPr>
          <p:nvPr/>
        </p:nvGrpSpPr>
        <p:grpSpPr bwMode="auto">
          <a:xfrm>
            <a:off x="1824038" y="3906838"/>
            <a:ext cx="69850" cy="73025"/>
            <a:chOff x="1149" y="2461"/>
            <a:chExt cx="44" cy="46"/>
          </a:xfrm>
        </p:grpSpPr>
        <p:sp>
          <p:nvSpPr>
            <p:cNvPr id="7275" name="Oval 93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6" name="Oval 94"/>
            <p:cNvSpPr>
              <a:spLocks noChangeArrowheads="1"/>
            </p:cNvSpPr>
            <p:nvPr/>
          </p:nvSpPr>
          <p:spPr bwMode="auto">
            <a:xfrm>
              <a:off x="1149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14" name="Line 95"/>
          <p:cNvSpPr>
            <a:spLocks noChangeShapeType="1"/>
          </p:cNvSpPr>
          <p:nvPr/>
        </p:nvSpPr>
        <p:spPr bwMode="auto">
          <a:xfrm flipH="1">
            <a:off x="901700" y="3941763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5" name="Group 96"/>
          <p:cNvGrpSpPr>
            <a:grpSpLocks/>
          </p:cNvGrpSpPr>
          <p:nvPr/>
        </p:nvGrpSpPr>
        <p:grpSpPr bwMode="auto">
          <a:xfrm>
            <a:off x="2390775" y="3906838"/>
            <a:ext cx="69850" cy="73025"/>
            <a:chOff x="1506" y="2461"/>
            <a:chExt cx="44" cy="46"/>
          </a:xfrm>
        </p:grpSpPr>
        <p:sp>
          <p:nvSpPr>
            <p:cNvPr id="7273" name="Oval 97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4" name="Oval 98"/>
            <p:cNvSpPr>
              <a:spLocks noChangeArrowheads="1"/>
            </p:cNvSpPr>
            <p:nvPr/>
          </p:nvSpPr>
          <p:spPr bwMode="auto">
            <a:xfrm>
              <a:off x="1506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16" name="Line 99"/>
          <p:cNvSpPr>
            <a:spLocks noChangeShapeType="1"/>
          </p:cNvSpPr>
          <p:nvPr/>
        </p:nvSpPr>
        <p:spPr bwMode="auto">
          <a:xfrm flipH="1">
            <a:off x="2460625" y="3941763"/>
            <a:ext cx="566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7" name="Group 100"/>
          <p:cNvGrpSpPr>
            <a:grpSpLocks/>
          </p:cNvGrpSpPr>
          <p:nvPr/>
        </p:nvGrpSpPr>
        <p:grpSpPr bwMode="auto">
          <a:xfrm>
            <a:off x="2992438" y="3906838"/>
            <a:ext cx="69850" cy="73025"/>
            <a:chOff x="1885" y="2461"/>
            <a:chExt cx="44" cy="46"/>
          </a:xfrm>
        </p:grpSpPr>
        <p:sp>
          <p:nvSpPr>
            <p:cNvPr id="7271" name="Oval 101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2" name="Oval 102"/>
            <p:cNvSpPr>
              <a:spLocks noChangeArrowheads="1"/>
            </p:cNvSpPr>
            <p:nvPr/>
          </p:nvSpPr>
          <p:spPr bwMode="auto">
            <a:xfrm>
              <a:off x="1885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218" name="Group 103"/>
          <p:cNvGrpSpPr>
            <a:grpSpLocks/>
          </p:cNvGrpSpPr>
          <p:nvPr/>
        </p:nvGrpSpPr>
        <p:grpSpPr bwMode="auto">
          <a:xfrm>
            <a:off x="868363" y="3906838"/>
            <a:ext cx="69850" cy="73025"/>
            <a:chOff x="547" y="2461"/>
            <a:chExt cx="44" cy="46"/>
          </a:xfrm>
        </p:grpSpPr>
        <p:sp>
          <p:nvSpPr>
            <p:cNvPr id="7269" name="Oval 104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0" name="Oval 105"/>
            <p:cNvSpPr>
              <a:spLocks noChangeArrowheads="1"/>
            </p:cNvSpPr>
            <p:nvPr/>
          </p:nvSpPr>
          <p:spPr bwMode="auto">
            <a:xfrm>
              <a:off x="547" y="2461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19" name="Line 106"/>
          <p:cNvSpPr>
            <a:spLocks noChangeShapeType="1"/>
          </p:cNvSpPr>
          <p:nvPr/>
        </p:nvSpPr>
        <p:spPr bwMode="auto">
          <a:xfrm flipV="1">
            <a:off x="2000250" y="2057400"/>
            <a:ext cx="1588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20" name="Group 107"/>
          <p:cNvGrpSpPr>
            <a:grpSpLocks/>
          </p:cNvGrpSpPr>
          <p:nvPr/>
        </p:nvGrpSpPr>
        <p:grpSpPr bwMode="auto">
          <a:xfrm>
            <a:off x="1824038" y="5461000"/>
            <a:ext cx="355600" cy="476250"/>
            <a:chOff x="1149" y="3440"/>
            <a:chExt cx="224" cy="300"/>
          </a:xfrm>
        </p:grpSpPr>
        <p:sp>
          <p:nvSpPr>
            <p:cNvPr id="7265" name="Line 108"/>
            <p:cNvSpPr>
              <a:spLocks noChangeShapeType="1"/>
            </p:cNvSpPr>
            <p:nvPr/>
          </p:nvSpPr>
          <p:spPr bwMode="auto">
            <a:xfrm flipV="1">
              <a:off x="1261" y="3440"/>
              <a:ext cx="1" cy="2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Line 109"/>
            <p:cNvSpPr>
              <a:spLocks noChangeShapeType="1"/>
            </p:cNvSpPr>
            <p:nvPr/>
          </p:nvSpPr>
          <p:spPr bwMode="auto">
            <a:xfrm>
              <a:off x="1149" y="3669"/>
              <a:ext cx="22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Line 110"/>
            <p:cNvSpPr>
              <a:spLocks noChangeShapeType="1"/>
            </p:cNvSpPr>
            <p:nvPr/>
          </p:nvSpPr>
          <p:spPr bwMode="auto">
            <a:xfrm>
              <a:off x="1206" y="3708"/>
              <a:ext cx="11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Line 111"/>
            <p:cNvSpPr>
              <a:spLocks noChangeShapeType="1"/>
            </p:cNvSpPr>
            <p:nvPr/>
          </p:nvSpPr>
          <p:spPr bwMode="auto">
            <a:xfrm>
              <a:off x="1245" y="3739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1" name="Group 112"/>
          <p:cNvGrpSpPr>
            <a:grpSpLocks/>
          </p:cNvGrpSpPr>
          <p:nvPr/>
        </p:nvGrpSpPr>
        <p:grpSpPr bwMode="auto">
          <a:xfrm>
            <a:off x="1962150" y="1998663"/>
            <a:ext cx="69850" cy="73025"/>
            <a:chOff x="1236" y="1259"/>
            <a:chExt cx="44" cy="46"/>
          </a:xfrm>
        </p:grpSpPr>
        <p:sp>
          <p:nvSpPr>
            <p:cNvPr id="7263" name="Oval 113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64" name="Oval 114"/>
            <p:cNvSpPr>
              <a:spLocks noChangeArrowheads="1"/>
            </p:cNvSpPr>
            <p:nvPr/>
          </p:nvSpPr>
          <p:spPr bwMode="auto">
            <a:xfrm>
              <a:off x="1236" y="1259"/>
              <a:ext cx="44" cy="4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22" name="Rectangle 115"/>
          <p:cNvSpPr>
            <a:spLocks noChangeArrowheads="1"/>
          </p:cNvSpPr>
          <p:nvPr/>
        </p:nvSpPr>
        <p:spPr bwMode="auto">
          <a:xfrm>
            <a:off x="1703388" y="1589088"/>
            <a:ext cx="641350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23" name="Rectangle 116"/>
          <p:cNvSpPr>
            <a:spLocks noChangeArrowheads="1"/>
          </p:cNvSpPr>
          <p:nvPr/>
        </p:nvSpPr>
        <p:spPr bwMode="auto">
          <a:xfrm>
            <a:off x="1795463" y="1643063"/>
            <a:ext cx="393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Vdc</a:t>
            </a:r>
            <a:endParaRPr lang="en-US" altLang="en-US"/>
          </a:p>
        </p:txBody>
      </p:sp>
      <p:sp>
        <p:nvSpPr>
          <p:cNvPr id="7224" name="Rectangle 117"/>
          <p:cNvSpPr>
            <a:spLocks noChangeArrowheads="1"/>
          </p:cNvSpPr>
          <p:nvPr/>
        </p:nvSpPr>
        <p:spPr bwMode="auto">
          <a:xfrm>
            <a:off x="1973263" y="3832225"/>
            <a:ext cx="338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Load</a:t>
            </a:r>
            <a:endParaRPr lang="en-US" altLang="en-US"/>
          </a:p>
        </p:txBody>
      </p:sp>
      <p:sp>
        <p:nvSpPr>
          <p:cNvPr id="7225" name="Rectangle 118"/>
          <p:cNvSpPr>
            <a:spLocks noChangeArrowheads="1"/>
          </p:cNvSpPr>
          <p:nvPr/>
        </p:nvSpPr>
        <p:spPr bwMode="auto">
          <a:xfrm>
            <a:off x="2312988" y="3830638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26" name="Rectangle 119"/>
          <p:cNvSpPr>
            <a:spLocks noChangeArrowheads="1"/>
          </p:cNvSpPr>
          <p:nvPr/>
        </p:nvSpPr>
        <p:spPr bwMode="auto">
          <a:xfrm>
            <a:off x="1079500" y="2803525"/>
            <a:ext cx="230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A+</a:t>
            </a:r>
            <a:endParaRPr lang="en-US" altLang="en-US"/>
          </a:p>
        </p:txBody>
      </p:sp>
      <p:sp>
        <p:nvSpPr>
          <p:cNvPr id="7227" name="Rectangle 120"/>
          <p:cNvSpPr>
            <a:spLocks noChangeArrowheads="1"/>
          </p:cNvSpPr>
          <p:nvPr/>
        </p:nvSpPr>
        <p:spPr bwMode="auto">
          <a:xfrm>
            <a:off x="1309688" y="28019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28" name="Line 121"/>
          <p:cNvSpPr>
            <a:spLocks noChangeShapeType="1"/>
          </p:cNvSpPr>
          <p:nvPr/>
        </p:nvSpPr>
        <p:spPr bwMode="auto">
          <a:xfrm flipH="1">
            <a:off x="909638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Line 122"/>
          <p:cNvSpPr>
            <a:spLocks noChangeShapeType="1"/>
          </p:cNvSpPr>
          <p:nvPr/>
        </p:nvSpPr>
        <p:spPr bwMode="auto">
          <a:xfrm flipH="1">
            <a:off x="3035300" y="3606800"/>
            <a:ext cx="6508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" name="Line 123"/>
          <p:cNvSpPr>
            <a:spLocks noChangeShapeType="1"/>
          </p:cNvSpPr>
          <p:nvPr/>
        </p:nvSpPr>
        <p:spPr bwMode="auto">
          <a:xfrm flipH="1">
            <a:off x="3035300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" name="Line 124"/>
          <p:cNvSpPr>
            <a:spLocks noChangeShapeType="1"/>
          </p:cNvSpPr>
          <p:nvPr/>
        </p:nvSpPr>
        <p:spPr bwMode="auto">
          <a:xfrm flipH="1">
            <a:off x="909638" y="4170363"/>
            <a:ext cx="6508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" name="Line 125"/>
          <p:cNvSpPr>
            <a:spLocks noChangeShapeType="1"/>
          </p:cNvSpPr>
          <p:nvPr/>
        </p:nvSpPr>
        <p:spPr bwMode="auto">
          <a:xfrm flipH="1">
            <a:off x="3043238" y="5137150"/>
            <a:ext cx="649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Rectangle 126"/>
          <p:cNvSpPr>
            <a:spLocks noChangeArrowheads="1"/>
          </p:cNvSpPr>
          <p:nvPr/>
        </p:nvSpPr>
        <p:spPr bwMode="auto">
          <a:xfrm>
            <a:off x="3198813" y="2803525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B+</a:t>
            </a:r>
            <a:endParaRPr lang="en-US" altLang="en-US"/>
          </a:p>
        </p:txBody>
      </p:sp>
      <p:sp>
        <p:nvSpPr>
          <p:cNvPr id="7234" name="Rectangle 127"/>
          <p:cNvSpPr>
            <a:spLocks noChangeArrowheads="1"/>
          </p:cNvSpPr>
          <p:nvPr/>
        </p:nvSpPr>
        <p:spPr bwMode="auto">
          <a:xfrm>
            <a:off x="3419475" y="28019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35" name="Rectangle 128"/>
          <p:cNvSpPr>
            <a:spLocks noChangeArrowheads="1"/>
          </p:cNvSpPr>
          <p:nvPr/>
        </p:nvSpPr>
        <p:spPr bwMode="auto">
          <a:xfrm>
            <a:off x="1090613" y="43259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7236" name="Rectangle 129"/>
          <p:cNvSpPr>
            <a:spLocks noChangeArrowheads="1"/>
          </p:cNvSpPr>
          <p:nvPr/>
        </p:nvSpPr>
        <p:spPr bwMode="auto">
          <a:xfrm>
            <a:off x="1219200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7237" name="Rectangle 130"/>
          <p:cNvSpPr>
            <a:spLocks noChangeArrowheads="1"/>
          </p:cNvSpPr>
          <p:nvPr/>
        </p:nvSpPr>
        <p:spPr bwMode="auto">
          <a:xfrm>
            <a:off x="1309688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38" name="Rectangle 131"/>
          <p:cNvSpPr>
            <a:spLocks noChangeArrowheads="1"/>
          </p:cNvSpPr>
          <p:nvPr/>
        </p:nvSpPr>
        <p:spPr bwMode="auto">
          <a:xfrm>
            <a:off x="3198813" y="4325938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7239" name="Rectangle 132"/>
          <p:cNvSpPr>
            <a:spLocks noChangeArrowheads="1"/>
          </p:cNvSpPr>
          <p:nvPr/>
        </p:nvSpPr>
        <p:spPr bwMode="auto">
          <a:xfrm>
            <a:off x="3317875" y="4325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endParaRPr lang="en-US" altLang="en-US"/>
          </a:p>
        </p:txBody>
      </p:sp>
      <p:sp>
        <p:nvSpPr>
          <p:cNvPr id="7240" name="Rectangle 133"/>
          <p:cNvSpPr>
            <a:spLocks noChangeArrowheads="1"/>
          </p:cNvSpPr>
          <p:nvPr/>
        </p:nvSpPr>
        <p:spPr bwMode="auto">
          <a:xfrm>
            <a:off x="3408363" y="43243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41" name="Rectangle 134"/>
          <p:cNvSpPr>
            <a:spLocks noChangeArrowheads="1"/>
          </p:cNvSpPr>
          <p:nvPr/>
        </p:nvSpPr>
        <p:spPr bwMode="auto">
          <a:xfrm>
            <a:off x="549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Va</a:t>
            </a:r>
            <a:endParaRPr lang="en-US" altLang="en-US"/>
          </a:p>
        </p:txBody>
      </p:sp>
      <p:sp>
        <p:nvSpPr>
          <p:cNvPr id="7242" name="Rectangle 135"/>
          <p:cNvSpPr>
            <a:spLocks noChangeArrowheads="1"/>
          </p:cNvSpPr>
          <p:nvPr/>
        </p:nvSpPr>
        <p:spPr bwMode="auto">
          <a:xfrm>
            <a:off x="827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43" name="Rectangle 136"/>
          <p:cNvSpPr>
            <a:spLocks noChangeArrowheads="1"/>
          </p:cNvSpPr>
          <p:nvPr/>
        </p:nvSpPr>
        <p:spPr bwMode="auto">
          <a:xfrm>
            <a:off x="3216275" y="37941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Vb</a:t>
            </a:r>
            <a:endParaRPr lang="en-US" altLang="en-US"/>
          </a:p>
        </p:txBody>
      </p:sp>
      <p:sp>
        <p:nvSpPr>
          <p:cNvPr id="7244" name="Rectangle 137"/>
          <p:cNvSpPr>
            <a:spLocks noChangeArrowheads="1"/>
          </p:cNvSpPr>
          <p:nvPr/>
        </p:nvSpPr>
        <p:spPr bwMode="auto">
          <a:xfrm>
            <a:off x="3494088" y="3898900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7245" name="Line 138"/>
          <p:cNvSpPr>
            <a:spLocks noChangeShapeType="1"/>
          </p:cNvSpPr>
          <p:nvPr/>
        </p:nvSpPr>
        <p:spPr bwMode="auto">
          <a:xfrm>
            <a:off x="3032125" y="327977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" name="Line 139"/>
          <p:cNvSpPr>
            <a:spLocks noChangeShapeType="1"/>
          </p:cNvSpPr>
          <p:nvPr/>
        </p:nvSpPr>
        <p:spPr bwMode="auto">
          <a:xfrm>
            <a:off x="3022600" y="4822825"/>
            <a:ext cx="1588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" name="Line 140"/>
          <p:cNvSpPr>
            <a:spLocks noChangeShapeType="1"/>
          </p:cNvSpPr>
          <p:nvPr/>
        </p:nvSpPr>
        <p:spPr bwMode="auto">
          <a:xfrm>
            <a:off x="909638" y="4814888"/>
            <a:ext cx="1587" cy="641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" name="Rectangle 141"/>
          <p:cNvSpPr>
            <a:spLocks noChangeArrowheads="1"/>
          </p:cNvSpPr>
          <p:nvPr/>
        </p:nvSpPr>
        <p:spPr bwMode="auto">
          <a:xfrm>
            <a:off x="1011238" y="1031875"/>
            <a:ext cx="233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 BRIDGE INVERTER</a:t>
            </a:r>
            <a:endParaRPr lang="en-US" altLang="en-US"/>
          </a:p>
        </p:txBody>
      </p:sp>
      <p:sp>
        <p:nvSpPr>
          <p:cNvPr id="7249" name="Rectangle 142"/>
          <p:cNvSpPr>
            <a:spLocks noChangeArrowheads="1"/>
          </p:cNvSpPr>
          <p:nvPr/>
        </p:nvSpPr>
        <p:spPr bwMode="auto">
          <a:xfrm>
            <a:off x="3346450" y="10318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graphicFrame>
        <p:nvGraphicFramePr>
          <p:cNvPr id="7250" name="Object 143"/>
          <p:cNvGraphicFramePr>
            <a:graphicFrameLocks noChangeAspect="1"/>
          </p:cNvGraphicFramePr>
          <p:nvPr/>
        </p:nvGraphicFramePr>
        <p:xfrm>
          <a:off x="2459038" y="5964238"/>
          <a:ext cx="2373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5964238"/>
                        <a:ext cx="23733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1" name="Line 144"/>
          <p:cNvSpPr>
            <a:spLocks noChangeShapeType="1"/>
          </p:cNvSpPr>
          <p:nvPr/>
        </p:nvSpPr>
        <p:spPr bwMode="auto">
          <a:xfrm flipH="1" flipV="1">
            <a:off x="2228850" y="4311650"/>
            <a:ext cx="384175" cy="1614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2" name="Line 146"/>
          <p:cNvSpPr>
            <a:spLocks noChangeShapeType="1"/>
          </p:cNvSpPr>
          <p:nvPr/>
        </p:nvSpPr>
        <p:spPr bwMode="auto">
          <a:xfrm>
            <a:off x="3881438" y="3467100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3" name="Line 147"/>
          <p:cNvSpPr>
            <a:spLocks noChangeShapeType="1"/>
          </p:cNvSpPr>
          <p:nvPr/>
        </p:nvSpPr>
        <p:spPr bwMode="auto">
          <a:xfrm>
            <a:off x="3881438" y="4005263"/>
            <a:ext cx="309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5" name="Line 149"/>
          <p:cNvSpPr>
            <a:spLocks noChangeShapeType="1"/>
          </p:cNvSpPr>
          <p:nvPr/>
        </p:nvSpPr>
        <p:spPr bwMode="auto">
          <a:xfrm>
            <a:off x="3035300" y="3006725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69" name="Text Box 153"/>
          <p:cNvSpPr txBox="1">
            <a:spLocks noChangeArrowheads="1"/>
          </p:cNvSpPr>
          <p:nvPr/>
        </p:nvSpPr>
        <p:spPr bwMode="auto">
          <a:xfrm>
            <a:off x="1600200" y="3352800"/>
            <a:ext cx="998538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− Vdc +</a:t>
            </a:r>
          </a:p>
        </p:txBody>
      </p:sp>
      <p:sp>
        <p:nvSpPr>
          <p:cNvPr id="34970" name="Oval 154"/>
          <p:cNvSpPr>
            <a:spLocks noChangeArrowheads="1"/>
          </p:cNvSpPr>
          <p:nvPr/>
        </p:nvSpPr>
        <p:spPr bwMode="auto">
          <a:xfrm>
            <a:off x="3457575" y="2814638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71" name="Oval 155"/>
          <p:cNvSpPr>
            <a:spLocks noChangeArrowheads="1"/>
          </p:cNvSpPr>
          <p:nvPr/>
        </p:nvSpPr>
        <p:spPr bwMode="auto">
          <a:xfrm>
            <a:off x="3457575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72" name="Oval 156"/>
          <p:cNvSpPr>
            <a:spLocks noChangeArrowheads="1"/>
          </p:cNvSpPr>
          <p:nvPr/>
        </p:nvSpPr>
        <p:spPr bwMode="auto">
          <a:xfrm>
            <a:off x="1344613" y="2814638"/>
            <a:ext cx="461962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73" name="Oval 157"/>
          <p:cNvSpPr>
            <a:spLocks noChangeArrowheads="1"/>
          </p:cNvSpPr>
          <p:nvPr/>
        </p:nvSpPr>
        <p:spPr bwMode="auto">
          <a:xfrm>
            <a:off x="1346200" y="4349750"/>
            <a:ext cx="461963" cy="3460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76" name="Line 160"/>
          <p:cNvSpPr>
            <a:spLocks noChangeShapeType="1"/>
          </p:cNvSpPr>
          <p:nvPr/>
        </p:nvSpPr>
        <p:spPr bwMode="auto">
          <a:xfrm>
            <a:off x="3765550" y="2084388"/>
            <a:ext cx="423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8" name="Line 162"/>
          <p:cNvSpPr>
            <a:spLocks noChangeShapeType="1"/>
          </p:cNvSpPr>
          <p:nvPr/>
        </p:nvSpPr>
        <p:spPr bwMode="auto">
          <a:xfrm>
            <a:off x="914400" y="4572000"/>
            <a:ext cx="0" cy="306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9" name="Line 163"/>
          <p:cNvSpPr>
            <a:spLocks noChangeShapeType="1"/>
          </p:cNvSpPr>
          <p:nvPr/>
        </p:nvSpPr>
        <p:spPr bwMode="auto">
          <a:xfrm>
            <a:off x="914400" y="3048000"/>
            <a:ext cx="241300" cy="147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5" grpId="0" animBg="1"/>
      <p:bldP spid="34962" grpId="0" animBg="1"/>
      <p:bldP spid="34963" grpId="0" animBg="1"/>
      <p:bldP spid="34965" grpId="0" animBg="1"/>
      <p:bldP spid="34969" grpId="0" autoUpdateAnimBg="0"/>
      <p:bldP spid="34970" grpId="0" animBg="1"/>
      <p:bldP spid="34971" grpId="0" animBg="1"/>
      <p:bldP spid="34972" grpId="0" animBg="1"/>
      <p:bldP spid="34973" grpId="0" animBg="1"/>
      <p:bldP spid="34976" grpId="0" animBg="1"/>
      <p:bldP spid="34978" grpId="0" animBg="1"/>
      <p:bldP spid="349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838</Words>
  <Application>Microsoft Office PowerPoint</Application>
  <PresentationFormat>全屏显示(4:3)</PresentationFormat>
  <Paragraphs>352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Courier New</vt:lpstr>
      <vt:lpstr>Times New Roman</vt:lpstr>
      <vt:lpstr>Wingdings</vt:lpstr>
      <vt:lpstr>Office Theme</vt:lpstr>
      <vt:lpstr>Equation</vt:lpstr>
      <vt:lpstr>Introduction to H-Bridge</vt:lpstr>
      <vt:lpstr>How does a motor turn?</vt:lpstr>
      <vt:lpstr>How much current does a motor need?</vt:lpstr>
      <vt:lpstr>H-Bridge</vt:lpstr>
      <vt:lpstr>H-Bridge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Component: H-bridge Circuit </vt:lpstr>
      <vt:lpstr>Connection</vt:lpstr>
      <vt:lpstr>Tasks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huangk</dc:creator>
  <cp:lastModifiedBy>Laowang</cp:lastModifiedBy>
  <cp:revision>578</cp:revision>
  <dcterms:created xsi:type="dcterms:W3CDTF">2006-08-16T00:00:00Z</dcterms:created>
  <dcterms:modified xsi:type="dcterms:W3CDTF">2016-05-02T07:54:22Z</dcterms:modified>
</cp:coreProperties>
</file>